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grandir" pitchFamily="2" charset="77"/>
      <p:regular r:id="rId25"/>
    </p:embeddedFont>
    <p:embeddedFont>
      <p:font typeface="Agrandir Bold" pitchFamily="2" charset="77"/>
      <p:regular r:id="rId26"/>
      <p:bold r:id="rId27"/>
    </p:embeddedFont>
    <p:embeddedFont>
      <p:font typeface="Agrandir Ultra-Bold" pitchFamily="2" charset="77"/>
      <p:regular r:id="rId28"/>
      <p:bold r:id="rId29"/>
    </p:embeddedFont>
    <p:embeddedFont>
      <p:font typeface="Montserrat Bold" pitchFamily="2" charset="77"/>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05" autoAdjust="0"/>
    <p:restoredTop sz="94589" autoAdjust="0"/>
  </p:normalViewPr>
  <p:slideViewPr>
    <p:cSldViewPr>
      <p:cViewPr varScale="1">
        <p:scale>
          <a:sx n="50" d="100"/>
          <a:sy n="50" d="100"/>
        </p:scale>
        <p:origin x="168" y="1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5195" r="-75195"/>
            </a:stretch>
          </a:blipFill>
        </p:spPr>
        <p:txBody>
          <a:bodyPr/>
          <a:lstStyle/>
          <a:p>
            <a:endParaRPr lang="en-US"/>
          </a:p>
        </p:txBody>
      </p:sp>
      <p:sp>
        <p:nvSpPr>
          <p:cNvPr id="3" name="Freeform 3"/>
          <p:cNvSpPr/>
          <p:nvPr/>
        </p:nvSpPr>
        <p:spPr>
          <a:xfrm>
            <a:off x="16193266" y="389487"/>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3"/>
            <a:stretch>
              <a:fillRect/>
            </a:stretch>
          </a:blipFill>
        </p:spPr>
        <p:txBody>
          <a:bodyPr/>
          <a:lstStyle/>
          <a:p>
            <a:endParaRPr lang="en-US"/>
          </a:p>
        </p:txBody>
      </p:sp>
      <p:sp>
        <p:nvSpPr>
          <p:cNvPr id="4" name="Freeform 4"/>
          <p:cNvSpPr/>
          <p:nvPr/>
        </p:nvSpPr>
        <p:spPr>
          <a:xfrm>
            <a:off x="10323834" y="7011737"/>
            <a:ext cx="7964166" cy="3275263"/>
          </a:xfrm>
          <a:custGeom>
            <a:avLst/>
            <a:gdLst/>
            <a:ahLst/>
            <a:cxnLst/>
            <a:rect l="l" t="t" r="r" b="b"/>
            <a:pathLst>
              <a:path w="7964166" h="3275263">
                <a:moveTo>
                  <a:pt x="0" y="0"/>
                </a:moveTo>
                <a:lnTo>
                  <a:pt x="7964166" y="0"/>
                </a:lnTo>
                <a:lnTo>
                  <a:pt x="7964166" y="3275263"/>
                </a:lnTo>
                <a:lnTo>
                  <a:pt x="0" y="3275263"/>
                </a:lnTo>
                <a:lnTo>
                  <a:pt x="0" y="0"/>
                </a:lnTo>
                <a:close/>
              </a:path>
            </a:pathLst>
          </a:custGeom>
          <a:blipFill>
            <a:blip r:embed="rId4"/>
            <a:stretch>
              <a:fillRect/>
            </a:stretch>
          </a:blipFill>
        </p:spPr>
        <p:txBody>
          <a:bodyPr/>
          <a:lstStyle/>
          <a:p>
            <a:endParaRPr lang="en-US"/>
          </a:p>
        </p:txBody>
      </p:sp>
      <p:sp>
        <p:nvSpPr>
          <p:cNvPr id="5" name="Freeform 5"/>
          <p:cNvSpPr/>
          <p:nvPr/>
        </p:nvSpPr>
        <p:spPr>
          <a:xfrm>
            <a:off x="10323834" y="3891756"/>
            <a:ext cx="5647023" cy="3119980"/>
          </a:xfrm>
          <a:custGeom>
            <a:avLst/>
            <a:gdLst/>
            <a:ahLst/>
            <a:cxnLst/>
            <a:rect l="l" t="t" r="r" b="b"/>
            <a:pathLst>
              <a:path w="5647023" h="3119980">
                <a:moveTo>
                  <a:pt x="0" y="0"/>
                </a:moveTo>
                <a:lnTo>
                  <a:pt x="5647023" y="0"/>
                </a:lnTo>
                <a:lnTo>
                  <a:pt x="5647023" y="3119981"/>
                </a:lnTo>
                <a:lnTo>
                  <a:pt x="0" y="3119981"/>
                </a:lnTo>
                <a:lnTo>
                  <a:pt x="0" y="0"/>
                </a:lnTo>
                <a:close/>
              </a:path>
            </a:pathLst>
          </a:custGeom>
          <a:blipFill>
            <a:blip r:embed="rId5"/>
            <a:stretch>
              <a:fillRect/>
            </a:stretch>
          </a:blipFill>
        </p:spPr>
        <p:txBody>
          <a:bodyPr/>
          <a:lstStyle/>
          <a:p>
            <a:endParaRPr lang="en-US"/>
          </a:p>
        </p:txBody>
      </p:sp>
      <p:sp>
        <p:nvSpPr>
          <p:cNvPr id="6" name="Freeform 6"/>
          <p:cNvSpPr/>
          <p:nvPr/>
        </p:nvSpPr>
        <p:spPr>
          <a:xfrm>
            <a:off x="15970857" y="5517513"/>
            <a:ext cx="2238538" cy="1494224"/>
          </a:xfrm>
          <a:custGeom>
            <a:avLst/>
            <a:gdLst/>
            <a:ahLst/>
            <a:cxnLst/>
            <a:rect l="l" t="t" r="r" b="b"/>
            <a:pathLst>
              <a:path w="2238538" h="1494224">
                <a:moveTo>
                  <a:pt x="0" y="0"/>
                </a:moveTo>
                <a:lnTo>
                  <a:pt x="2238537" y="0"/>
                </a:lnTo>
                <a:lnTo>
                  <a:pt x="2238537" y="1494224"/>
                </a:lnTo>
                <a:lnTo>
                  <a:pt x="0" y="1494224"/>
                </a:lnTo>
                <a:lnTo>
                  <a:pt x="0" y="0"/>
                </a:lnTo>
                <a:close/>
              </a:path>
            </a:pathLst>
          </a:custGeom>
          <a:blipFill>
            <a:blip r:embed="rId6"/>
            <a:stretch>
              <a:fillRect/>
            </a:stretch>
          </a:blipFill>
        </p:spPr>
        <p:txBody>
          <a:bodyPr/>
          <a:lstStyle/>
          <a:p>
            <a:endParaRPr lang="en-US"/>
          </a:p>
        </p:txBody>
      </p:sp>
      <p:sp>
        <p:nvSpPr>
          <p:cNvPr id="7" name="Freeform 7"/>
          <p:cNvSpPr/>
          <p:nvPr/>
        </p:nvSpPr>
        <p:spPr>
          <a:xfrm>
            <a:off x="10323834" y="0"/>
            <a:ext cx="2918817" cy="3891756"/>
          </a:xfrm>
          <a:custGeom>
            <a:avLst/>
            <a:gdLst/>
            <a:ahLst/>
            <a:cxnLst/>
            <a:rect l="l" t="t" r="r" b="b"/>
            <a:pathLst>
              <a:path w="2918817" h="3891756">
                <a:moveTo>
                  <a:pt x="0" y="0"/>
                </a:moveTo>
                <a:lnTo>
                  <a:pt x="2918817" y="0"/>
                </a:lnTo>
                <a:lnTo>
                  <a:pt x="2918817" y="3891756"/>
                </a:lnTo>
                <a:lnTo>
                  <a:pt x="0" y="3891756"/>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9631" y="-149878"/>
            <a:ext cx="3031225" cy="4041634"/>
          </a:xfrm>
          <a:custGeom>
            <a:avLst/>
            <a:gdLst/>
            <a:ahLst/>
            <a:cxnLst/>
            <a:rect l="l" t="t" r="r" b="b"/>
            <a:pathLst>
              <a:path w="3031225" h="4041634">
                <a:moveTo>
                  <a:pt x="0" y="0"/>
                </a:moveTo>
                <a:lnTo>
                  <a:pt x="3031226" y="0"/>
                </a:lnTo>
                <a:lnTo>
                  <a:pt x="3031226" y="4041634"/>
                </a:lnTo>
                <a:lnTo>
                  <a:pt x="0" y="4041634"/>
                </a:lnTo>
                <a:lnTo>
                  <a:pt x="0" y="0"/>
                </a:lnTo>
                <a:close/>
              </a:path>
            </a:pathLst>
          </a:custGeom>
          <a:blipFill>
            <a:blip r:embed="rId8"/>
            <a:stretch>
              <a:fillRect/>
            </a:stretch>
          </a:blipFill>
        </p:spPr>
        <p:txBody>
          <a:bodyPr/>
          <a:lstStyle/>
          <a:p>
            <a:endParaRPr lang="en-US"/>
          </a:p>
        </p:txBody>
      </p:sp>
      <p:sp>
        <p:nvSpPr>
          <p:cNvPr id="9" name="Freeform 9"/>
          <p:cNvSpPr/>
          <p:nvPr/>
        </p:nvSpPr>
        <p:spPr>
          <a:xfrm>
            <a:off x="15970857" y="2572694"/>
            <a:ext cx="2238538" cy="2984717"/>
          </a:xfrm>
          <a:custGeom>
            <a:avLst/>
            <a:gdLst/>
            <a:ahLst/>
            <a:cxnLst/>
            <a:rect l="l" t="t" r="r" b="b"/>
            <a:pathLst>
              <a:path w="2238538" h="2984717">
                <a:moveTo>
                  <a:pt x="0" y="0"/>
                </a:moveTo>
                <a:lnTo>
                  <a:pt x="2238537" y="0"/>
                </a:lnTo>
                <a:lnTo>
                  <a:pt x="2238537" y="2984717"/>
                </a:lnTo>
                <a:lnTo>
                  <a:pt x="0" y="2984717"/>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76201" y="389488"/>
            <a:ext cx="10247632" cy="1119537"/>
          </a:xfrm>
          <a:prstGeom prst="rect">
            <a:avLst/>
          </a:prstGeom>
        </p:spPr>
        <p:txBody>
          <a:bodyPr wrap="square" lIns="0" tIns="0" rIns="0" bIns="0" rtlCol="0" anchor="t">
            <a:spAutoFit/>
          </a:bodyPr>
          <a:lstStyle/>
          <a:p>
            <a:pPr algn="l">
              <a:lnSpc>
                <a:spcPts val="9036"/>
              </a:lnSpc>
            </a:pPr>
            <a:r>
              <a:rPr lang="en-US" sz="6600" b="1" dirty="0">
                <a:solidFill>
                  <a:srgbClr val="FFFFFF"/>
                </a:solidFill>
                <a:latin typeface="Agrandir Ultra-Bold"/>
                <a:ea typeface="Agrandir Ultra-Bold"/>
                <a:cs typeface="Agrandir Ultra-Bold"/>
                <a:sym typeface="Agrandir Ultra-Bold"/>
              </a:rPr>
              <a:t>2025 Mid-Year Report</a:t>
            </a:r>
          </a:p>
        </p:txBody>
      </p:sp>
      <p:pic>
        <p:nvPicPr>
          <p:cNvPr id="15" name="Picture 14">
            <a:extLst>
              <a:ext uri="{FF2B5EF4-FFF2-40B4-BE49-F238E27FC236}">
                <a16:creationId xmlns:a16="http://schemas.microsoft.com/office/drawing/2014/main" id="{B7588A0A-7594-7B44-0428-B1F334C3BDF2}"/>
              </a:ext>
            </a:extLst>
          </p:cNvPr>
          <p:cNvPicPr>
            <a:picLocks noChangeAspect="1"/>
          </p:cNvPicPr>
          <p:nvPr/>
        </p:nvPicPr>
        <p:blipFill>
          <a:blip r:embed="rId10"/>
          <a:stretch>
            <a:fillRect/>
          </a:stretch>
        </p:blipFill>
        <p:spPr>
          <a:xfrm>
            <a:off x="3396887" y="5143500"/>
            <a:ext cx="3989586" cy="5135662"/>
          </a:xfrm>
          <a:prstGeom prst="rect">
            <a:avLst/>
          </a:prstGeom>
        </p:spPr>
      </p:pic>
      <p:pic>
        <p:nvPicPr>
          <p:cNvPr id="16" name="Picture 15">
            <a:extLst>
              <a:ext uri="{FF2B5EF4-FFF2-40B4-BE49-F238E27FC236}">
                <a16:creationId xmlns:a16="http://schemas.microsoft.com/office/drawing/2014/main" id="{7F800764-0956-B694-D5AF-F2AB1C993FBC}"/>
              </a:ext>
            </a:extLst>
          </p:cNvPr>
          <p:cNvPicPr>
            <a:picLocks noChangeAspect="1"/>
          </p:cNvPicPr>
          <p:nvPr/>
        </p:nvPicPr>
        <p:blipFill>
          <a:blip r:embed="rId11"/>
          <a:stretch>
            <a:fillRect/>
          </a:stretch>
        </p:blipFill>
        <p:spPr>
          <a:xfrm>
            <a:off x="2321154" y="1898513"/>
            <a:ext cx="6004073" cy="31199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6B7A3"/>
        </a:solidFill>
        <a:effectLst/>
      </p:bgPr>
    </p:bg>
    <p:spTree>
      <p:nvGrpSpPr>
        <p:cNvPr id="1" name=""/>
        <p:cNvGrpSpPr/>
        <p:nvPr/>
      </p:nvGrpSpPr>
      <p:grpSpPr>
        <a:xfrm>
          <a:off x="0" y="0"/>
          <a:ext cx="0" cy="0"/>
          <a:chOff x="0" y="0"/>
          <a:chExt cx="0" cy="0"/>
        </a:xfrm>
      </p:grpSpPr>
      <p:sp>
        <p:nvSpPr>
          <p:cNvPr id="2" name="Freeform 2"/>
          <p:cNvSpPr/>
          <p:nvPr/>
        </p:nvSpPr>
        <p:spPr>
          <a:xfrm>
            <a:off x="1658810" y="4548744"/>
            <a:ext cx="6987042" cy="4175645"/>
          </a:xfrm>
          <a:custGeom>
            <a:avLst/>
            <a:gdLst/>
            <a:ahLst/>
            <a:cxnLst/>
            <a:rect l="l" t="t" r="r" b="b"/>
            <a:pathLst>
              <a:path w="6987042" h="4175645">
                <a:moveTo>
                  <a:pt x="0" y="0"/>
                </a:moveTo>
                <a:lnTo>
                  <a:pt x="6987042" y="0"/>
                </a:lnTo>
                <a:lnTo>
                  <a:pt x="6987042" y="4175645"/>
                </a:lnTo>
                <a:lnTo>
                  <a:pt x="0" y="4175645"/>
                </a:lnTo>
                <a:lnTo>
                  <a:pt x="0" y="0"/>
                </a:lnTo>
                <a:close/>
              </a:path>
            </a:pathLst>
          </a:custGeom>
          <a:blipFill>
            <a:blip r:embed="rId2"/>
            <a:stretch>
              <a:fillRect t="-41658" r="-12878"/>
            </a:stretch>
          </a:blipFill>
        </p:spPr>
        <p:txBody>
          <a:bodyPr/>
          <a:lstStyle/>
          <a:p>
            <a:endParaRPr lang="en-US"/>
          </a:p>
        </p:txBody>
      </p:sp>
      <p:sp>
        <p:nvSpPr>
          <p:cNvPr id="3" name="Freeform 3"/>
          <p:cNvSpPr/>
          <p:nvPr/>
        </p:nvSpPr>
        <p:spPr>
          <a:xfrm>
            <a:off x="9144000" y="4548744"/>
            <a:ext cx="7477871" cy="4175645"/>
          </a:xfrm>
          <a:custGeom>
            <a:avLst/>
            <a:gdLst/>
            <a:ahLst/>
            <a:cxnLst/>
            <a:rect l="l" t="t" r="r" b="b"/>
            <a:pathLst>
              <a:path w="7477871" h="4175645">
                <a:moveTo>
                  <a:pt x="0" y="0"/>
                </a:moveTo>
                <a:lnTo>
                  <a:pt x="7477871" y="0"/>
                </a:lnTo>
                <a:lnTo>
                  <a:pt x="7477871" y="4175645"/>
                </a:lnTo>
                <a:lnTo>
                  <a:pt x="0" y="4175645"/>
                </a:lnTo>
                <a:lnTo>
                  <a:pt x="0" y="0"/>
                </a:lnTo>
                <a:close/>
              </a:path>
            </a:pathLst>
          </a:custGeom>
          <a:blipFill>
            <a:blip r:embed="rId3"/>
            <a:stretch>
              <a:fillRect l="-7432" t="-31143" b="-13151"/>
            </a:stretch>
          </a:blipFill>
        </p:spPr>
        <p:txBody>
          <a:bodyPr/>
          <a:lstStyle/>
          <a:p>
            <a:endParaRPr lang="en-US"/>
          </a:p>
        </p:txBody>
      </p:sp>
      <p:sp>
        <p:nvSpPr>
          <p:cNvPr id="4" name="TextBox 4"/>
          <p:cNvSpPr txBox="1"/>
          <p:nvPr/>
        </p:nvSpPr>
        <p:spPr>
          <a:xfrm>
            <a:off x="1658810" y="1630222"/>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Digital Skills Class</a:t>
            </a:r>
          </a:p>
        </p:txBody>
      </p:sp>
      <p:sp>
        <p:nvSpPr>
          <p:cNvPr id="5" name="TextBox 5"/>
          <p:cNvSpPr txBox="1"/>
          <p:nvPr/>
        </p:nvSpPr>
        <p:spPr>
          <a:xfrm>
            <a:off x="1658810" y="3029975"/>
            <a:ext cx="8080865" cy="100965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Monthly</a:t>
            </a:r>
          </a:p>
          <a:p>
            <a:pPr marL="0" lvl="0" indent="0" algn="l">
              <a:lnSpc>
                <a:spcPts val="4050"/>
              </a:lnSpc>
              <a:spcBef>
                <a:spcPct val="0"/>
              </a:spcBef>
            </a:pPr>
            <a:r>
              <a:rPr lang="en-US" sz="3000" b="1" u="none" spc="179">
                <a:solidFill>
                  <a:srgbClr val="FFFFFF"/>
                </a:solidFill>
                <a:latin typeface="Montserrat Bold"/>
                <a:ea typeface="Montserrat Bold"/>
                <a:cs typeface="Montserrat Bold"/>
                <a:sym typeface="Montserrat Bold"/>
              </a:rPr>
              <a:t>Tongxin Chinese School</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2476E"/>
        </a:solidFill>
        <a:effectLst/>
      </p:bgPr>
    </p:bg>
    <p:spTree>
      <p:nvGrpSpPr>
        <p:cNvPr id="1" name=""/>
        <p:cNvGrpSpPr/>
        <p:nvPr/>
      </p:nvGrpSpPr>
      <p:grpSpPr>
        <a:xfrm>
          <a:off x="0" y="0"/>
          <a:ext cx="0" cy="0"/>
          <a:chOff x="0" y="0"/>
          <a:chExt cx="0" cy="0"/>
        </a:xfrm>
      </p:grpSpPr>
      <p:sp>
        <p:nvSpPr>
          <p:cNvPr id="2" name="Freeform 2"/>
          <p:cNvSpPr/>
          <p:nvPr/>
        </p:nvSpPr>
        <p:spPr>
          <a:xfrm>
            <a:off x="10093095" y="3883646"/>
            <a:ext cx="7166205" cy="5374654"/>
          </a:xfrm>
          <a:custGeom>
            <a:avLst/>
            <a:gdLst/>
            <a:ahLst/>
            <a:cxnLst/>
            <a:rect l="l" t="t" r="r" b="b"/>
            <a:pathLst>
              <a:path w="7166205" h="5374654">
                <a:moveTo>
                  <a:pt x="0" y="0"/>
                </a:moveTo>
                <a:lnTo>
                  <a:pt x="7166205" y="0"/>
                </a:lnTo>
                <a:lnTo>
                  <a:pt x="7166205" y="5374654"/>
                </a:lnTo>
                <a:lnTo>
                  <a:pt x="0" y="537465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658810" y="1163625"/>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Cycling Without Age</a:t>
            </a:r>
          </a:p>
        </p:txBody>
      </p:sp>
      <p:sp>
        <p:nvSpPr>
          <p:cNvPr id="4" name="TextBox 4"/>
          <p:cNvSpPr txBox="1"/>
          <p:nvPr/>
        </p:nvSpPr>
        <p:spPr>
          <a:xfrm>
            <a:off x="1658810" y="2607296"/>
            <a:ext cx="10950634" cy="1009650"/>
          </a:xfrm>
          <a:prstGeom prst="rect">
            <a:avLst/>
          </a:prstGeom>
        </p:spPr>
        <p:txBody>
          <a:bodyPr lIns="0" tIns="0" rIns="0" bIns="0" rtlCol="0" anchor="t">
            <a:spAutoFit/>
          </a:bodyPr>
          <a:lstStyle/>
          <a:p>
            <a:pPr algn="l">
              <a:lnSpc>
                <a:spcPts val="4050"/>
              </a:lnSpc>
            </a:pPr>
            <a:r>
              <a:rPr lang="en-US" sz="3000" b="1" spc="179">
                <a:solidFill>
                  <a:srgbClr val="FFFFFF"/>
                </a:solidFill>
                <a:latin typeface="Montserrat Bold"/>
                <a:ea typeface="Montserrat Bold"/>
                <a:cs typeface="Montserrat Bold"/>
                <a:sym typeface="Montserrat Bold"/>
              </a:rPr>
              <a:t>Chinese Club for senior 65+ outdoor activity </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29 April 2025</a:t>
            </a:r>
          </a:p>
        </p:txBody>
      </p:sp>
      <p:sp>
        <p:nvSpPr>
          <p:cNvPr id="5" name="Freeform 5"/>
          <p:cNvSpPr/>
          <p:nvPr/>
        </p:nvSpPr>
        <p:spPr>
          <a:xfrm>
            <a:off x="6203907" y="4046021"/>
            <a:ext cx="2940093" cy="5049904"/>
          </a:xfrm>
          <a:custGeom>
            <a:avLst/>
            <a:gdLst/>
            <a:ahLst/>
            <a:cxnLst/>
            <a:rect l="l" t="t" r="r" b="b"/>
            <a:pathLst>
              <a:path w="2940093" h="5049904">
                <a:moveTo>
                  <a:pt x="0" y="0"/>
                </a:moveTo>
                <a:lnTo>
                  <a:pt x="2940093" y="0"/>
                </a:lnTo>
                <a:lnTo>
                  <a:pt x="2940093" y="5049904"/>
                </a:lnTo>
                <a:lnTo>
                  <a:pt x="0" y="5049904"/>
                </a:lnTo>
                <a:lnTo>
                  <a:pt x="0" y="0"/>
                </a:lnTo>
                <a:close/>
              </a:path>
            </a:pathLst>
          </a:custGeom>
          <a:blipFill>
            <a:blip r:embed="rId3"/>
            <a:stretch>
              <a:fillRect t="-14665" b="-11216"/>
            </a:stretch>
          </a:blipFill>
        </p:spPr>
        <p:txBody>
          <a:bodyPr/>
          <a:lstStyle/>
          <a:p>
            <a:endParaRPr lang="en-US"/>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F4231"/>
        </a:solidFill>
        <a:effectLst/>
      </p:bgPr>
    </p:bg>
    <p:spTree>
      <p:nvGrpSpPr>
        <p:cNvPr id="1" name=""/>
        <p:cNvGrpSpPr/>
        <p:nvPr/>
      </p:nvGrpSpPr>
      <p:grpSpPr>
        <a:xfrm>
          <a:off x="0" y="0"/>
          <a:ext cx="0" cy="0"/>
          <a:chOff x="0" y="0"/>
          <a:chExt cx="0" cy="0"/>
        </a:xfrm>
      </p:grpSpPr>
      <p:sp>
        <p:nvSpPr>
          <p:cNvPr id="2" name="Freeform 2"/>
          <p:cNvSpPr/>
          <p:nvPr/>
        </p:nvSpPr>
        <p:spPr>
          <a:xfrm>
            <a:off x="1658810" y="4509444"/>
            <a:ext cx="8299512" cy="4748856"/>
          </a:xfrm>
          <a:custGeom>
            <a:avLst/>
            <a:gdLst/>
            <a:ahLst/>
            <a:cxnLst/>
            <a:rect l="l" t="t" r="r" b="b"/>
            <a:pathLst>
              <a:path w="8299512" h="4748856">
                <a:moveTo>
                  <a:pt x="0" y="0"/>
                </a:moveTo>
                <a:lnTo>
                  <a:pt x="8299512" y="0"/>
                </a:lnTo>
                <a:lnTo>
                  <a:pt x="8299512" y="4748856"/>
                </a:lnTo>
                <a:lnTo>
                  <a:pt x="0" y="4748856"/>
                </a:lnTo>
                <a:lnTo>
                  <a:pt x="0" y="0"/>
                </a:lnTo>
                <a:close/>
              </a:path>
            </a:pathLst>
          </a:custGeom>
          <a:blipFill>
            <a:blip r:embed="rId2"/>
            <a:stretch>
              <a:fillRect t="-31076"/>
            </a:stretch>
          </a:blipFill>
        </p:spPr>
        <p:txBody>
          <a:bodyPr/>
          <a:lstStyle/>
          <a:p>
            <a:endParaRPr lang="en-US"/>
          </a:p>
        </p:txBody>
      </p:sp>
      <p:sp>
        <p:nvSpPr>
          <p:cNvPr id="3" name="Freeform 3"/>
          <p:cNvSpPr/>
          <p:nvPr/>
        </p:nvSpPr>
        <p:spPr>
          <a:xfrm>
            <a:off x="11253888" y="2901342"/>
            <a:ext cx="4767719" cy="6356958"/>
          </a:xfrm>
          <a:custGeom>
            <a:avLst/>
            <a:gdLst/>
            <a:ahLst/>
            <a:cxnLst/>
            <a:rect l="l" t="t" r="r" b="b"/>
            <a:pathLst>
              <a:path w="4767719" h="6356958">
                <a:moveTo>
                  <a:pt x="0" y="0"/>
                </a:moveTo>
                <a:lnTo>
                  <a:pt x="4767718" y="0"/>
                </a:lnTo>
                <a:lnTo>
                  <a:pt x="4767718" y="6356958"/>
                </a:lnTo>
                <a:lnTo>
                  <a:pt x="0" y="63569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58810" y="1163625"/>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Social Badminton Game</a:t>
            </a:r>
          </a:p>
        </p:txBody>
      </p:sp>
      <p:sp>
        <p:nvSpPr>
          <p:cNvPr id="5" name="TextBox 5"/>
          <p:cNvSpPr txBox="1"/>
          <p:nvPr/>
        </p:nvSpPr>
        <p:spPr>
          <a:xfrm>
            <a:off x="1658810" y="2607296"/>
            <a:ext cx="10950634" cy="1009650"/>
          </a:xfrm>
          <a:prstGeom prst="rect">
            <a:avLst/>
          </a:prstGeom>
        </p:spPr>
        <p:txBody>
          <a:bodyPr lIns="0" tIns="0" rIns="0" bIns="0" rtlCol="0" anchor="t">
            <a:spAutoFit/>
          </a:bodyPr>
          <a:lstStyle/>
          <a:p>
            <a:pPr algn="l">
              <a:lnSpc>
                <a:spcPts val="4050"/>
              </a:lnSpc>
            </a:pPr>
            <a:r>
              <a:rPr lang="en-US" sz="3000" b="1" spc="179">
                <a:solidFill>
                  <a:srgbClr val="FFFFFF"/>
                </a:solidFill>
                <a:latin typeface="Montserrat Bold"/>
                <a:ea typeface="Montserrat Bold"/>
                <a:cs typeface="Montserrat Bold"/>
                <a:sym typeface="Montserrat Bold"/>
              </a:rPr>
              <a:t>every Friday night</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Robina State High School</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AEA5"/>
        </a:solidFill>
        <a:effectLst/>
      </p:bgPr>
    </p:bg>
    <p:spTree>
      <p:nvGrpSpPr>
        <p:cNvPr id="1" name=""/>
        <p:cNvGrpSpPr/>
        <p:nvPr/>
      </p:nvGrpSpPr>
      <p:grpSpPr>
        <a:xfrm>
          <a:off x="0" y="0"/>
          <a:ext cx="0" cy="0"/>
          <a:chOff x="0" y="0"/>
          <a:chExt cx="0" cy="0"/>
        </a:xfrm>
      </p:grpSpPr>
      <p:sp>
        <p:nvSpPr>
          <p:cNvPr id="2" name="Freeform 2"/>
          <p:cNvSpPr/>
          <p:nvPr/>
        </p:nvSpPr>
        <p:spPr>
          <a:xfrm>
            <a:off x="1277068" y="3495373"/>
            <a:ext cx="6903694" cy="5177771"/>
          </a:xfrm>
          <a:custGeom>
            <a:avLst/>
            <a:gdLst/>
            <a:ahLst/>
            <a:cxnLst/>
            <a:rect l="l" t="t" r="r" b="b"/>
            <a:pathLst>
              <a:path w="6903694" h="5177771">
                <a:moveTo>
                  <a:pt x="0" y="0"/>
                </a:moveTo>
                <a:lnTo>
                  <a:pt x="6903694" y="0"/>
                </a:lnTo>
                <a:lnTo>
                  <a:pt x="6903694" y="5177770"/>
                </a:lnTo>
                <a:lnTo>
                  <a:pt x="0" y="5177770"/>
                </a:lnTo>
                <a:lnTo>
                  <a:pt x="0" y="0"/>
                </a:lnTo>
                <a:close/>
              </a:path>
            </a:pathLst>
          </a:custGeom>
          <a:blipFill>
            <a:blip r:embed="rId2"/>
            <a:stretch>
              <a:fillRect/>
            </a:stretch>
          </a:blipFill>
        </p:spPr>
        <p:txBody>
          <a:bodyPr/>
          <a:lstStyle/>
          <a:p>
            <a:endParaRPr lang="en-US"/>
          </a:p>
        </p:txBody>
      </p:sp>
      <p:sp>
        <p:nvSpPr>
          <p:cNvPr id="3" name="Freeform 3"/>
          <p:cNvSpPr/>
          <p:nvPr/>
        </p:nvSpPr>
        <p:spPr>
          <a:xfrm>
            <a:off x="8568154" y="3495373"/>
            <a:ext cx="9160392" cy="5177771"/>
          </a:xfrm>
          <a:custGeom>
            <a:avLst/>
            <a:gdLst/>
            <a:ahLst/>
            <a:cxnLst/>
            <a:rect l="l" t="t" r="r" b="b"/>
            <a:pathLst>
              <a:path w="9160392" h="5177771">
                <a:moveTo>
                  <a:pt x="0" y="0"/>
                </a:moveTo>
                <a:lnTo>
                  <a:pt x="9160392" y="0"/>
                </a:lnTo>
                <a:lnTo>
                  <a:pt x="9160392" y="5177770"/>
                </a:lnTo>
                <a:lnTo>
                  <a:pt x="0" y="5177770"/>
                </a:lnTo>
                <a:lnTo>
                  <a:pt x="0" y="0"/>
                </a:lnTo>
                <a:close/>
              </a:path>
            </a:pathLst>
          </a:custGeom>
          <a:blipFill>
            <a:blip r:embed="rId3"/>
            <a:stretch>
              <a:fillRect l="-11686" t="-947" r="-11684"/>
            </a:stretch>
          </a:blipFill>
        </p:spPr>
        <p:txBody>
          <a:bodyPr/>
          <a:lstStyle/>
          <a:p>
            <a:endParaRPr lang="en-US"/>
          </a:p>
        </p:txBody>
      </p:sp>
      <p:sp>
        <p:nvSpPr>
          <p:cNvPr id="4" name="TextBox 4"/>
          <p:cNvSpPr txBox="1"/>
          <p:nvPr/>
        </p:nvSpPr>
        <p:spPr>
          <a:xfrm>
            <a:off x="1741089" y="1064315"/>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Chinese Club</a:t>
            </a:r>
          </a:p>
        </p:txBody>
      </p:sp>
      <p:sp>
        <p:nvSpPr>
          <p:cNvPr id="5" name="TextBox 5"/>
          <p:cNvSpPr txBox="1"/>
          <p:nvPr/>
        </p:nvSpPr>
        <p:spPr>
          <a:xfrm>
            <a:off x="1741089" y="2241605"/>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8 April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D5AC"/>
        </a:solidFill>
        <a:effectLst/>
      </p:bgPr>
    </p:bg>
    <p:spTree>
      <p:nvGrpSpPr>
        <p:cNvPr id="1" name=""/>
        <p:cNvGrpSpPr/>
        <p:nvPr/>
      </p:nvGrpSpPr>
      <p:grpSpPr>
        <a:xfrm>
          <a:off x="0" y="0"/>
          <a:ext cx="0" cy="0"/>
          <a:chOff x="0" y="0"/>
          <a:chExt cx="0" cy="0"/>
        </a:xfrm>
      </p:grpSpPr>
      <p:sp>
        <p:nvSpPr>
          <p:cNvPr id="2" name="Freeform 2"/>
          <p:cNvSpPr/>
          <p:nvPr/>
        </p:nvSpPr>
        <p:spPr>
          <a:xfrm>
            <a:off x="1658810" y="5143500"/>
            <a:ext cx="6511803" cy="4004759"/>
          </a:xfrm>
          <a:custGeom>
            <a:avLst/>
            <a:gdLst/>
            <a:ahLst/>
            <a:cxnLst/>
            <a:rect l="l" t="t" r="r" b="b"/>
            <a:pathLst>
              <a:path w="6511803" h="4004759">
                <a:moveTo>
                  <a:pt x="0" y="0"/>
                </a:moveTo>
                <a:lnTo>
                  <a:pt x="6511802" y="0"/>
                </a:lnTo>
                <a:lnTo>
                  <a:pt x="6511802" y="4004759"/>
                </a:lnTo>
                <a:lnTo>
                  <a:pt x="0" y="4004759"/>
                </a:lnTo>
                <a:lnTo>
                  <a:pt x="0" y="0"/>
                </a:lnTo>
                <a:close/>
              </a:path>
            </a:pathLst>
          </a:custGeom>
          <a:blipFill>
            <a:blip r:embed="rId2"/>
            <a:stretch>
              <a:fillRect/>
            </a:stretch>
          </a:blipFill>
        </p:spPr>
        <p:txBody>
          <a:bodyPr/>
          <a:lstStyle/>
          <a:p>
            <a:endParaRPr lang="en-US"/>
          </a:p>
        </p:txBody>
      </p:sp>
      <p:sp>
        <p:nvSpPr>
          <p:cNvPr id="3" name="Freeform 3"/>
          <p:cNvSpPr/>
          <p:nvPr/>
        </p:nvSpPr>
        <p:spPr>
          <a:xfrm>
            <a:off x="10471964" y="1847520"/>
            <a:ext cx="5932507" cy="7382465"/>
          </a:xfrm>
          <a:custGeom>
            <a:avLst/>
            <a:gdLst/>
            <a:ahLst/>
            <a:cxnLst/>
            <a:rect l="l" t="t" r="r" b="b"/>
            <a:pathLst>
              <a:path w="5932507" h="7382465">
                <a:moveTo>
                  <a:pt x="0" y="0"/>
                </a:moveTo>
                <a:lnTo>
                  <a:pt x="5932507" y="0"/>
                </a:lnTo>
                <a:lnTo>
                  <a:pt x="5932507" y="7382465"/>
                </a:lnTo>
                <a:lnTo>
                  <a:pt x="0" y="738246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823368" y="1695120"/>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EGG strava ganza</a:t>
            </a:r>
          </a:p>
        </p:txBody>
      </p:sp>
      <p:sp>
        <p:nvSpPr>
          <p:cNvPr id="5" name="TextBox 5"/>
          <p:cNvSpPr txBox="1"/>
          <p:nvPr/>
        </p:nvSpPr>
        <p:spPr>
          <a:xfrm>
            <a:off x="1823368" y="3237383"/>
            <a:ext cx="8080865" cy="100965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6 April 2025</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Fras</a:t>
            </a:r>
            <a:r>
              <a:rPr lang="en-US" sz="3000" b="1" u="none" spc="179">
                <a:solidFill>
                  <a:srgbClr val="FFFFFF"/>
                </a:solidFill>
                <a:latin typeface="Montserrat Bold"/>
                <a:ea typeface="Montserrat Bold"/>
                <a:cs typeface="Montserrat Bold"/>
                <a:sym typeface="Montserrat Bold"/>
              </a:rPr>
              <a:t>cott Park</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A7B60"/>
        </a:solidFill>
        <a:effectLst/>
      </p:bgPr>
    </p:bg>
    <p:spTree>
      <p:nvGrpSpPr>
        <p:cNvPr id="1" name=""/>
        <p:cNvGrpSpPr/>
        <p:nvPr/>
      </p:nvGrpSpPr>
      <p:grpSpPr>
        <a:xfrm>
          <a:off x="0" y="0"/>
          <a:ext cx="0" cy="0"/>
          <a:chOff x="0" y="0"/>
          <a:chExt cx="0" cy="0"/>
        </a:xfrm>
      </p:grpSpPr>
      <p:sp>
        <p:nvSpPr>
          <p:cNvPr id="2" name="Freeform 2"/>
          <p:cNvSpPr/>
          <p:nvPr/>
        </p:nvSpPr>
        <p:spPr>
          <a:xfrm>
            <a:off x="5424979" y="4548696"/>
            <a:ext cx="7041745" cy="4999639"/>
          </a:xfrm>
          <a:custGeom>
            <a:avLst/>
            <a:gdLst/>
            <a:ahLst/>
            <a:cxnLst/>
            <a:rect l="l" t="t" r="r" b="b"/>
            <a:pathLst>
              <a:path w="7041745" h="4999639">
                <a:moveTo>
                  <a:pt x="0" y="0"/>
                </a:moveTo>
                <a:lnTo>
                  <a:pt x="7041744" y="0"/>
                </a:lnTo>
                <a:lnTo>
                  <a:pt x="7041744" y="4999639"/>
                </a:lnTo>
                <a:lnTo>
                  <a:pt x="0" y="499963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384546" y="876300"/>
            <a:ext cx="12964200"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International Women’s Day Celebration</a:t>
            </a:r>
          </a:p>
        </p:txBody>
      </p:sp>
      <p:sp>
        <p:nvSpPr>
          <p:cNvPr id="4" name="TextBox 4"/>
          <p:cNvSpPr txBox="1"/>
          <p:nvPr/>
        </p:nvSpPr>
        <p:spPr>
          <a:xfrm>
            <a:off x="1384546" y="3206769"/>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22 March 2025</a:t>
            </a:r>
          </a:p>
        </p:txBody>
      </p:sp>
      <p:sp>
        <p:nvSpPr>
          <p:cNvPr id="5" name="Freeform 5"/>
          <p:cNvSpPr/>
          <p:nvPr/>
        </p:nvSpPr>
        <p:spPr>
          <a:xfrm>
            <a:off x="13047748" y="3101340"/>
            <a:ext cx="4827715" cy="6436954"/>
          </a:xfrm>
          <a:custGeom>
            <a:avLst/>
            <a:gdLst/>
            <a:ahLst/>
            <a:cxnLst/>
            <a:rect l="l" t="t" r="r" b="b"/>
            <a:pathLst>
              <a:path w="4827715" h="6436954">
                <a:moveTo>
                  <a:pt x="0" y="0"/>
                </a:moveTo>
                <a:lnTo>
                  <a:pt x="4827716" y="0"/>
                </a:lnTo>
                <a:lnTo>
                  <a:pt x="4827716" y="6436954"/>
                </a:lnTo>
                <a:lnTo>
                  <a:pt x="0" y="6436954"/>
                </a:lnTo>
                <a:lnTo>
                  <a:pt x="0" y="0"/>
                </a:lnTo>
                <a:close/>
              </a:path>
            </a:pathLst>
          </a:custGeom>
          <a:blipFill>
            <a:blip r:embed="rId3"/>
            <a:stretch>
              <a:fillRect/>
            </a:stretch>
          </a:blipFill>
        </p:spPr>
        <p:txBody>
          <a:bodyPr/>
          <a:lstStyle/>
          <a:p>
            <a:endParaRPr lang="en-US"/>
          </a:p>
        </p:txBody>
      </p:sp>
      <p:sp>
        <p:nvSpPr>
          <p:cNvPr id="6" name="Freeform 6"/>
          <p:cNvSpPr/>
          <p:nvPr/>
        </p:nvSpPr>
        <p:spPr>
          <a:xfrm>
            <a:off x="1028700" y="4506041"/>
            <a:ext cx="3813712" cy="5084949"/>
          </a:xfrm>
          <a:custGeom>
            <a:avLst/>
            <a:gdLst/>
            <a:ahLst/>
            <a:cxnLst/>
            <a:rect l="l" t="t" r="r" b="b"/>
            <a:pathLst>
              <a:path w="3813712" h="5084949">
                <a:moveTo>
                  <a:pt x="0" y="0"/>
                </a:moveTo>
                <a:lnTo>
                  <a:pt x="3813712" y="0"/>
                </a:lnTo>
                <a:lnTo>
                  <a:pt x="3813712" y="5084949"/>
                </a:lnTo>
                <a:lnTo>
                  <a:pt x="0" y="5084949"/>
                </a:lnTo>
                <a:lnTo>
                  <a:pt x="0" y="0"/>
                </a:lnTo>
                <a:close/>
              </a:path>
            </a:pathLst>
          </a:custGeom>
          <a:blipFill>
            <a:blip r:embed="rId4"/>
            <a:stretch>
              <a:fillRect/>
            </a:stretch>
          </a:blipFill>
        </p:spPr>
        <p:txBody>
          <a:bodyPr/>
          <a:lstStyle/>
          <a:p>
            <a:endParaRPr lang="en-US"/>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A7B60"/>
        </a:solidFill>
        <a:effectLst/>
      </p:bgPr>
    </p:bg>
    <p:spTree>
      <p:nvGrpSpPr>
        <p:cNvPr id="1" name=""/>
        <p:cNvGrpSpPr/>
        <p:nvPr/>
      </p:nvGrpSpPr>
      <p:grpSpPr>
        <a:xfrm>
          <a:off x="0" y="0"/>
          <a:ext cx="0" cy="0"/>
          <a:chOff x="0" y="0"/>
          <a:chExt cx="0" cy="0"/>
        </a:xfrm>
      </p:grpSpPr>
      <p:sp>
        <p:nvSpPr>
          <p:cNvPr id="2" name="Freeform 2"/>
          <p:cNvSpPr/>
          <p:nvPr/>
        </p:nvSpPr>
        <p:spPr>
          <a:xfrm>
            <a:off x="1028700" y="5467923"/>
            <a:ext cx="8726858" cy="3790377"/>
          </a:xfrm>
          <a:custGeom>
            <a:avLst/>
            <a:gdLst/>
            <a:ahLst/>
            <a:cxnLst/>
            <a:rect l="l" t="t" r="r" b="b"/>
            <a:pathLst>
              <a:path w="8726858" h="3790377">
                <a:moveTo>
                  <a:pt x="0" y="0"/>
                </a:moveTo>
                <a:lnTo>
                  <a:pt x="8726858" y="0"/>
                </a:lnTo>
                <a:lnTo>
                  <a:pt x="8726858" y="3790377"/>
                </a:lnTo>
                <a:lnTo>
                  <a:pt x="0" y="3790377"/>
                </a:lnTo>
                <a:lnTo>
                  <a:pt x="0" y="0"/>
                </a:lnTo>
                <a:close/>
              </a:path>
            </a:pathLst>
          </a:custGeom>
          <a:blipFill>
            <a:blip r:embed="rId2"/>
            <a:stretch>
              <a:fillRect t="-29508"/>
            </a:stretch>
          </a:blipFill>
        </p:spPr>
        <p:txBody>
          <a:bodyPr/>
          <a:lstStyle/>
          <a:p>
            <a:endParaRPr lang="en-US"/>
          </a:p>
        </p:txBody>
      </p:sp>
      <p:sp>
        <p:nvSpPr>
          <p:cNvPr id="3" name="TextBox 3"/>
          <p:cNvSpPr txBox="1"/>
          <p:nvPr/>
        </p:nvSpPr>
        <p:spPr>
          <a:xfrm>
            <a:off x="1321886" y="1433255"/>
            <a:ext cx="12964200"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International Women’s Day Celebration</a:t>
            </a:r>
          </a:p>
        </p:txBody>
      </p:sp>
      <p:sp>
        <p:nvSpPr>
          <p:cNvPr id="4" name="Freeform 4"/>
          <p:cNvSpPr/>
          <p:nvPr/>
        </p:nvSpPr>
        <p:spPr>
          <a:xfrm>
            <a:off x="13699839" y="549365"/>
            <a:ext cx="3559461" cy="4745949"/>
          </a:xfrm>
          <a:custGeom>
            <a:avLst/>
            <a:gdLst/>
            <a:ahLst/>
            <a:cxnLst/>
            <a:rect l="l" t="t" r="r" b="b"/>
            <a:pathLst>
              <a:path w="3559461" h="4745949">
                <a:moveTo>
                  <a:pt x="0" y="0"/>
                </a:moveTo>
                <a:lnTo>
                  <a:pt x="3559461" y="0"/>
                </a:lnTo>
                <a:lnTo>
                  <a:pt x="3559461" y="4745948"/>
                </a:lnTo>
                <a:lnTo>
                  <a:pt x="0" y="4745948"/>
                </a:lnTo>
                <a:lnTo>
                  <a:pt x="0" y="0"/>
                </a:lnTo>
                <a:close/>
              </a:path>
            </a:pathLst>
          </a:custGeom>
          <a:blipFill>
            <a:blip r:embed="rId3"/>
            <a:stretch>
              <a:fillRect/>
            </a:stretch>
          </a:blipFill>
        </p:spPr>
        <p:txBody>
          <a:bodyPr/>
          <a:lstStyle/>
          <a:p>
            <a:endParaRPr lang="en-US"/>
          </a:p>
        </p:txBody>
      </p:sp>
      <p:sp>
        <p:nvSpPr>
          <p:cNvPr id="5" name="Freeform 5"/>
          <p:cNvSpPr/>
          <p:nvPr/>
        </p:nvSpPr>
        <p:spPr>
          <a:xfrm>
            <a:off x="9912131" y="5521653"/>
            <a:ext cx="7933416" cy="3736647"/>
          </a:xfrm>
          <a:custGeom>
            <a:avLst/>
            <a:gdLst/>
            <a:ahLst/>
            <a:cxnLst/>
            <a:rect l="l" t="t" r="r" b="b"/>
            <a:pathLst>
              <a:path w="7933416" h="3736647">
                <a:moveTo>
                  <a:pt x="0" y="0"/>
                </a:moveTo>
                <a:lnTo>
                  <a:pt x="7933417" y="0"/>
                </a:lnTo>
                <a:lnTo>
                  <a:pt x="7933417" y="3736647"/>
                </a:lnTo>
                <a:lnTo>
                  <a:pt x="0" y="3736647"/>
                </a:lnTo>
                <a:lnTo>
                  <a:pt x="0" y="0"/>
                </a:lnTo>
                <a:close/>
              </a:path>
            </a:pathLst>
          </a:custGeom>
          <a:blipFill>
            <a:blip r:embed="rId4"/>
            <a:stretch>
              <a:fillRect l="-346" t="-35282" b="-24504"/>
            </a:stretch>
          </a:blipFill>
        </p:spPr>
        <p:txBody>
          <a:bodyPr/>
          <a:lstStyle/>
          <a:p>
            <a:endParaRPr lang="en-US"/>
          </a:p>
        </p:txBody>
      </p:sp>
      <p:sp>
        <p:nvSpPr>
          <p:cNvPr id="6" name="TextBox 6"/>
          <p:cNvSpPr txBox="1"/>
          <p:nvPr/>
        </p:nvSpPr>
        <p:spPr>
          <a:xfrm>
            <a:off x="1321886" y="3763723"/>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22 March 2025</a:t>
            </a:r>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96C4D"/>
        </a:solidFill>
        <a:effectLst/>
      </p:bgPr>
    </p:bg>
    <p:spTree>
      <p:nvGrpSpPr>
        <p:cNvPr id="1" name=""/>
        <p:cNvGrpSpPr/>
        <p:nvPr/>
      </p:nvGrpSpPr>
      <p:grpSpPr>
        <a:xfrm>
          <a:off x="0" y="0"/>
          <a:ext cx="0" cy="0"/>
          <a:chOff x="0" y="0"/>
          <a:chExt cx="0" cy="0"/>
        </a:xfrm>
      </p:grpSpPr>
      <p:sp>
        <p:nvSpPr>
          <p:cNvPr id="2" name="Freeform 2"/>
          <p:cNvSpPr/>
          <p:nvPr/>
        </p:nvSpPr>
        <p:spPr>
          <a:xfrm>
            <a:off x="9144000" y="4888337"/>
            <a:ext cx="8674864" cy="4369963"/>
          </a:xfrm>
          <a:custGeom>
            <a:avLst/>
            <a:gdLst/>
            <a:ahLst/>
            <a:cxnLst/>
            <a:rect l="l" t="t" r="r" b="b"/>
            <a:pathLst>
              <a:path w="8674864" h="4369963">
                <a:moveTo>
                  <a:pt x="0" y="0"/>
                </a:moveTo>
                <a:lnTo>
                  <a:pt x="8674864" y="0"/>
                </a:lnTo>
                <a:lnTo>
                  <a:pt x="8674864" y="4369963"/>
                </a:lnTo>
                <a:lnTo>
                  <a:pt x="0" y="4369963"/>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4888337"/>
            <a:ext cx="7909435" cy="4369963"/>
          </a:xfrm>
          <a:custGeom>
            <a:avLst/>
            <a:gdLst/>
            <a:ahLst/>
            <a:cxnLst/>
            <a:rect l="l" t="t" r="r" b="b"/>
            <a:pathLst>
              <a:path w="7909435" h="4369963">
                <a:moveTo>
                  <a:pt x="0" y="0"/>
                </a:moveTo>
                <a:lnTo>
                  <a:pt x="7909435" y="0"/>
                </a:lnTo>
                <a:lnTo>
                  <a:pt x="7909435" y="4369963"/>
                </a:lnTo>
                <a:lnTo>
                  <a:pt x="0" y="436996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321886" y="1433255"/>
            <a:ext cx="11397941"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Own it - Cervical Cancer Self Collection Campaign</a:t>
            </a:r>
          </a:p>
        </p:txBody>
      </p:sp>
      <p:sp>
        <p:nvSpPr>
          <p:cNvPr id="5" name="TextBox 5"/>
          <p:cNvSpPr txBox="1"/>
          <p:nvPr/>
        </p:nvSpPr>
        <p:spPr>
          <a:xfrm>
            <a:off x="1321886" y="3763723"/>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15 Feb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58D85"/>
        </a:solidFill>
        <a:effectLst/>
      </p:bgPr>
    </p:bg>
    <p:spTree>
      <p:nvGrpSpPr>
        <p:cNvPr id="1" name=""/>
        <p:cNvGrpSpPr/>
        <p:nvPr/>
      </p:nvGrpSpPr>
      <p:grpSpPr>
        <a:xfrm>
          <a:off x="0" y="0"/>
          <a:ext cx="0" cy="0"/>
          <a:chOff x="0" y="0"/>
          <a:chExt cx="0" cy="0"/>
        </a:xfrm>
      </p:grpSpPr>
      <p:sp>
        <p:nvSpPr>
          <p:cNvPr id="2" name="Freeform 2"/>
          <p:cNvSpPr/>
          <p:nvPr/>
        </p:nvSpPr>
        <p:spPr>
          <a:xfrm>
            <a:off x="11426791" y="3146259"/>
            <a:ext cx="5832509" cy="6356958"/>
          </a:xfrm>
          <a:custGeom>
            <a:avLst/>
            <a:gdLst/>
            <a:ahLst/>
            <a:cxnLst/>
            <a:rect l="l" t="t" r="r" b="b"/>
            <a:pathLst>
              <a:path w="5832509" h="6356958">
                <a:moveTo>
                  <a:pt x="0" y="0"/>
                </a:moveTo>
                <a:lnTo>
                  <a:pt x="5832509" y="0"/>
                </a:lnTo>
                <a:lnTo>
                  <a:pt x="5832509" y="6356958"/>
                </a:lnTo>
                <a:lnTo>
                  <a:pt x="0" y="6356958"/>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4308273"/>
            <a:ext cx="9801781" cy="5194944"/>
          </a:xfrm>
          <a:custGeom>
            <a:avLst/>
            <a:gdLst/>
            <a:ahLst/>
            <a:cxnLst/>
            <a:rect l="l" t="t" r="r" b="b"/>
            <a:pathLst>
              <a:path w="9801781" h="5194944">
                <a:moveTo>
                  <a:pt x="0" y="0"/>
                </a:moveTo>
                <a:lnTo>
                  <a:pt x="9801781" y="0"/>
                </a:lnTo>
                <a:lnTo>
                  <a:pt x="9801781" y="5194944"/>
                </a:lnTo>
                <a:lnTo>
                  <a:pt x="0" y="519494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452902" y="657225"/>
            <a:ext cx="12268794" cy="2600325"/>
          </a:xfrm>
          <a:prstGeom prst="rect">
            <a:avLst/>
          </a:prstGeom>
        </p:spPr>
        <p:txBody>
          <a:bodyPr lIns="0" tIns="0" rIns="0" bIns="0" rtlCol="0" anchor="t">
            <a:spAutoFit/>
          </a:bodyPr>
          <a:lstStyle/>
          <a:p>
            <a:pPr algn="l">
              <a:lnSpc>
                <a:spcPts val="9750"/>
              </a:lnSpc>
            </a:pPr>
            <a:r>
              <a:rPr lang="en-US" sz="6500" b="1">
                <a:solidFill>
                  <a:srgbClr val="FFFFFF"/>
                </a:solidFill>
                <a:latin typeface="Agrandir Bold"/>
                <a:ea typeface="Agrandir Bold"/>
                <a:cs typeface="Agrandir Bold"/>
                <a:sym typeface="Agrandir Bold"/>
              </a:rPr>
              <a:t>“有一种叫云南的生活之非遗走进澳大利亚” 少儿美术展</a:t>
            </a:r>
          </a:p>
        </p:txBody>
      </p:sp>
      <p:sp>
        <p:nvSpPr>
          <p:cNvPr id="5" name="Freeform 5"/>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1212"/>
        </a:solidFill>
        <a:effectLst/>
      </p:bgPr>
    </p:bg>
    <p:spTree>
      <p:nvGrpSpPr>
        <p:cNvPr id="1" name=""/>
        <p:cNvGrpSpPr/>
        <p:nvPr/>
      </p:nvGrpSpPr>
      <p:grpSpPr>
        <a:xfrm>
          <a:off x="0" y="0"/>
          <a:ext cx="0" cy="0"/>
          <a:chOff x="0" y="0"/>
          <a:chExt cx="0" cy="0"/>
        </a:xfrm>
      </p:grpSpPr>
      <p:sp>
        <p:nvSpPr>
          <p:cNvPr id="2" name="Freeform 2"/>
          <p:cNvSpPr/>
          <p:nvPr/>
        </p:nvSpPr>
        <p:spPr>
          <a:xfrm>
            <a:off x="9533767" y="618335"/>
            <a:ext cx="6779274" cy="4525165"/>
          </a:xfrm>
          <a:custGeom>
            <a:avLst/>
            <a:gdLst/>
            <a:ahLst/>
            <a:cxnLst/>
            <a:rect l="l" t="t" r="r" b="b"/>
            <a:pathLst>
              <a:path w="6779274" h="4525165">
                <a:moveTo>
                  <a:pt x="0" y="0"/>
                </a:moveTo>
                <a:lnTo>
                  <a:pt x="6779273" y="0"/>
                </a:lnTo>
                <a:lnTo>
                  <a:pt x="6779273" y="4525165"/>
                </a:lnTo>
                <a:lnTo>
                  <a:pt x="0" y="4525165"/>
                </a:lnTo>
                <a:lnTo>
                  <a:pt x="0" y="0"/>
                </a:lnTo>
                <a:close/>
              </a:path>
            </a:pathLst>
          </a:custGeom>
          <a:blipFill>
            <a:blip r:embed="rId2"/>
            <a:stretch>
              <a:fillRect/>
            </a:stretch>
          </a:blipFill>
        </p:spPr>
        <p:txBody>
          <a:bodyPr/>
          <a:lstStyle/>
          <a:p>
            <a:endParaRPr lang="en-US"/>
          </a:p>
        </p:txBody>
      </p:sp>
      <p:sp>
        <p:nvSpPr>
          <p:cNvPr id="3" name="Freeform 3"/>
          <p:cNvSpPr/>
          <p:nvPr/>
        </p:nvSpPr>
        <p:spPr>
          <a:xfrm>
            <a:off x="1230076" y="5001636"/>
            <a:ext cx="6779274" cy="4525165"/>
          </a:xfrm>
          <a:custGeom>
            <a:avLst/>
            <a:gdLst/>
            <a:ahLst/>
            <a:cxnLst/>
            <a:rect l="l" t="t" r="r" b="b"/>
            <a:pathLst>
              <a:path w="6779274" h="4525165">
                <a:moveTo>
                  <a:pt x="0" y="0"/>
                </a:moveTo>
                <a:lnTo>
                  <a:pt x="6779274" y="0"/>
                </a:lnTo>
                <a:lnTo>
                  <a:pt x="6779274" y="4525166"/>
                </a:lnTo>
                <a:lnTo>
                  <a:pt x="0" y="4525166"/>
                </a:lnTo>
                <a:lnTo>
                  <a:pt x="0" y="0"/>
                </a:lnTo>
                <a:close/>
              </a:path>
            </a:pathLst>
          </a:custGeom>
          <a:blipFill>
            <a:blip r:embed="rId3"/>
            <a:stretch>
              <a:fillRect/>
            </a:stretch>
          </a:blipFill>
        </p:spPr>
        <p:txBody>
          <a:bodyPr/>
          <a:lstStyle/>
          <a:p>
            <a:endParaRPr lang="en-US"/>
          </a:p>
        </p:txBody>
      </p:sp>
      <p:sp>
        <p:nvSpPr>
          <p:cNvPr id="4" name="Freeform 4"/>
          <p:cNvSpPr/>
          <p:nvPr/>
        </p:nvSpPr>
        <p:spPr>
          <a:xfrm>
            <a:off x="10859510" y="5704986"/>
            <a:ext cx="6779274" cy="3821816"/>
          </a:xfrm>
          <a:custGeom>
            <a:avLst/>
            <a:gdLst/>
            <a:ahLst/>
            <a:cxnLst/>
            <a:rect l="l" t="t" r="r" b="b"/>
            <a:pathLst>
              <a:path w="6779274" h="3821816">
                <a:moveTo>
                  <a:pt x="0" y="0"/>
                </a:moveTo>
                <a:lnTo>
                  <a:pt x="6779274" y="0"/>
                </a:lnTo>
                <a:lnTo>
                  <a:pt x="6779274" y="3821816"/>
                </a:lnTo>
                <a:lnTo>
                  <a:pt x="0" y="382181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452902" y="657225"/>
            <a:ext cx="8095969" cy="3838575"/>
          </a:xfrm>
          <a:prstGeom prst="rect">
            <a:avLst/>
          </a:prstGeom>
        </p:spPr>
        <p:txBody>
          <a:bodyPr lIns="0" tIns="0" rIns="0" bIns="0" rtlCol="0" anchor="t">
            <a:spAutoFit/>
          </a:bodyPr>
          <a:lstStyle/>
          <a:p>
            <a:pPr algn="l">
              <a:lnSpc>
                <a:spcPts val="9750"/>
              </a:lnSpc>
            </a:pPr>
            <a:r>
              <a:rPr lang="en-US" sz="6500" b="1">
                <a:solidFill>
                  <a:srgbClr val="FFFFFF"/>
                </a:solidFill>
                <a:latin typeface="Agrandir Bold"/>
                <a:ea typeface="Agrandir Bold"/>
                <a:cs typeface="Agrandir Bold"/>
                <a:sym typeface="Agrandir Bold"/>
              </a:rPr>
              <a:t>2025 AWA Australia  Day Celebration</a:t>
            </a:r>
          </a:p>
        </p:txBody>
      </p:sp>
      <p:sp>
        <p:nvSpPr>
          <p:cNvPr id="6" name="TextBox 6"/>
          <p:cNvSpPr txBox="1"/>
          <p:nvPr/>
        </p:nvSpPr>
        <p:spPr>
          <a:xfrm>
            <a:off x="1452902" y="4648200"/>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26 Jan 2025</a:t>
            </a:r>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5195" r="-75195"/>
            </a:stretch>
          </a:blipFill>
        </p:spPr>
        <p:txBody>
          <a:bodyPr/>
          <a:lstStyle/>
          <a:p>
            <a:endParaRPr lang="en-US"/>
          </a:p>
        </p:txBody>
      </p:sp>
      <p:sp>
        <p:nvSpPr>
          <p:cNvPr id="3" name="Freeform 3"/>
          <p:cNvSpPr/>
          <p:nvPr/>
        </p:nvSpPr>
        <p:spPr>
          <a:xfrm>
            <a:off x="0" y="0"/>
            <a:ext cx="18288000" cy="12161520"/>
          </a:xfrm>
          <a:custGeom>
            <a:avLst/>
            <a:gdLst/>
            <a:ahLst/>
            <a:cxnLst/>
            <a:rect l="l" t="t" r="r" b="b"/>
            <a:pathLst>
              <a:path w="18288000" h="12161520">
                <a:moveTo>
                  <a:pt x="0" y="0"/>
                </a:moveTo>
                <a:lnTo>
                  <a:pt x="18288000" y="0"/>
                </a:lnTo>
                <a:lnTo>
                  <a:pt x="18288000" y="12161520"/>
                </a:lnTo>
                <a:lnTo>
                  <a:pt x="0" y="12161520"/>
                </a:lnTo>
                <a:lnTo>
                  <a:pt x="0" y="0"/>
                </a:lnTo>
                <a:close/>
              </a:path>
            </a:pathLst>
          </a:custGeom>
          <a:blipFill>
            <a:blip r:embed="rId3">
              <a:alphaModFix amt="48000"/>
            </a:blip>
            <a:stretch>
              <a:fillRect/>
            </a:stretch>
          </a:blipFill>
        </p:spPr>
        <p:txBody>
          <a:bodyPr/>
          <a:lstStyle/>
          <a:p>
            <a:endParaRPr lang="en-US"/>
          </a:p>
        </p:txBody>
      </p:sp>
      <p:sp>
        <p:nvSpPr>
          <p:cNvPr id="4" name="TextBox 4"/>
          <p:cNvSpPr txBox="1"/>
          <p:nvPr/>
        </p:nvSpPr>
        <p:spPr>
          <a:xfrm>
            <a:off x="1388533" y="3177013"/>
            <a:ext cx="15870767" cy="1384378"/>
          </a:xfrm>
          <a:prstGeom prst="rect">
            <a:avLst/>
          </a:prstGeom>
        </p:spPr>
        <p:txBody>
          <a:bodyPr lIns="0" tIns="0" rIns="0" bIns="0" rtlCol="0" anchor="t">
            <a:spAutoFit/>
          </a:bodyPr>
          <a:lstStyle/>
          <a:p>
            <a:pPr algn="l">
              <a:lnSpc>
                <a:spcPts val="9036"/>
              </a:lnSpc>
            </a:pPr>
            <a:r>
              <a:rPr lang="en-US" sz="7926" b="1">
                <a:solidFill>
                  <a:srgbClr val="FFFFFF"/>
                </a:solidFill>
                <a:latin typeface="Agrandir Ultra-Bold"/>
                <a:ea typeface="Agrandir Ultra-Bold"/>
                <a:cs typeface="Agrandir Ultra-Bold"/>
                <a:sym typeface="Agrandir Ultra-Bold"/>
              </a:rPr>
              <a:t>Acknowledgment of Country</a:t>
            </a:r>
          </a:p>
        </p:txBody>
      </p:sp>
      <p:sp>
        <p:nvSpPr>
          <p:cNvPr id="5" name="TextBox 5"/>
          <p:cNvSpPr txBox="1"/>
          <p:nvPr/>
        </p:nvSpPr>
        <p:spPr>
          <a:xfrm>
            <a:off x="2406632" y="5010150"/>
            <a:ext cx="14246660" cy="2533142"/>
          </a:xfrm>
          <a:prstGeom prst="rect">
            <a:avLst/>
          </a:prstGeom>
        </p:spPr>
        <p:txBody>
          <a:bodyPr lIns="0" tIns="0" rIns="0" bIns="0" rtlCol="0" anchor="t">
            <a:spAutoFit/>
          </a:bodyPr>
          <a:lstStyle/>
          <a:p>
            <a:pPr algn="l">
              <a:lnSpc>
                <a:spcPts val="4864"/>
              </a:lnSpc>
            </a:pPr>
            <a:r>
              <a:rPr lang="en-US" sz="3800" dirty="0">
                <a:solidFill>
                  <a:srgbClr val="FFFFFF"/>
                </a:solidFill>
                <a:latin typeface="Agrandir"/>
                <a:ea typeface="Agrandir"/>
                <a:cs typeface="Agrandir"/>
                <a:sym typeface="Agrandir"/>
              </a:rPr>
              <a:t>Asian Women Association acknowledges the Traditional Custodians of the land on which we are meeting and pays respect to the Elders, past and present, and extends that respect to all Aboriginal and Torres Strait Islander people.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61212"/>
        </a:solidFill>
        <a:effectLst/>
      </p:bgPr>
    </p:bg>
    <p:spTree>
      <p:nvGrpSpPr>
        <p:cNvPr id="1" name=""/>
        <p:cNvGrpSpPr/>
        <p:nvPr/>
      </p:nvGrpSpPr>
      <p:grpSpPr>
        <a:xfrm>
          <a:off x="0" y="0"/>
          <a:ext cx="0" cy="0"/>
          <a:chOff x="0" y="0"/>
          <a:chExt cx="0" cy="0"/>
        </a:xfrm>
      </p:grpSpPr>
      <p:sp>
        <p:nvSpPr>
          <p:cNvPr id="2" name="Freeform 2"/>
          <p:cNvSpPr/>
          <p:nvPr/>
        </p:nvSpPr>
        <p:spPr>
          <a:xfrm>
            <a:off x="2186226" y="4495800"/>
            <a:ext cx="11301259" cy="4647643"/>
          </a:xfrm>
          <a:custGeom>
            <a:avLst/>
            <a:gdLst/>
            <a:ahLst/>
            <a:cxnLst/>
            <a:rect l="l" t="t" r="r" b="b"/>
            <a:pathLst>
              <a:path w="11301259" h="4647643">
                <a:moveTo>
                  <a:pt x="0" y="0"/>
                </a:moveTo>
                <a:lnTo>
                  <a:pt x="11301259" y="0"/>
                </a:lnTo>
                <a:lnTo>
                  <a:pt x="11301259" y="4647642"/>
                </a:lnTo>
                <a:lnTo>
                  <a:pt x="0" y="4647642"/>
                </a:lnTo>
                <a:lnTo>
                  <a:pt x="0" y="0"/>
                </a:lnTo>
                <a:close/>
              </a:path>
            </a:pathLst>
          </a:custGeom>
          <a:blipFill>
            <a:blip r:embed="rId2"/>
            <a:stretch>
              <a:fillRect/>
            </a:stretch>
          </a:blipFill>
        </p:spPr>
        <p:txBody>
          <a:bodyPr/>
          <a:lstStyle/>
          <a:p>
            <a:endParaRPr lang="en-US"/>
          </a:p>
        </p:txBody>
      </p:sp>
      <p:sp>
        <p:nvSpPr>
          <p:cNvPr id="3" name="Freeform 3"/>
          <p:cNvSpPr/>
          <p:nvPr/>
        </p:nvSpPr>
        <p:spPr>
          <a:xfrm>
            <a:off x="13005987" y="462663"/>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452902" y="657225"/>
            <a:ext cx="10245272" cy="2600325"/>
          </a:xfrm>
          <a:prstGeom prst="rect">
            <a:avLst/>
          </a:prstGeom>
        </p:spPr>
        <p:txBody>
          <a:bodyPr lIns="0" tIns="0" rIns="0" bIns="0" rtlCol="0" anchor="t">
            <a:spAutoFit/>
          </a:bodyPr>
          <a:lstStyle/>
          <a:p>
            <a:pPr algn="l">
              <a:lnSpc>
                <a:spcPts val="9750"/>
              </a:lnSpc>
            </a:pPr>
            <a:r>
              <a:rPr lang="en-US" sz="6500" b="1">
                <a:solidFill>
                  <a:srgbClr val="FFFFFF"/>
                </a:solidFill>
                <a:latin typeface="Agrandir Bold"/>
                <a:ea typeface="Agrandir Bold"/>
                <a:cs typeface="Agrandir Bold"/>
                <a:sym typeface="Agrandir Bold"/>
              </a:rPr>
              <a:t>2025 AWA Australia  Day Celebration</a:t>
            </a:r>
          </a:p>
        </p:txBody>
      </p:sp>
      <p:sp>
        <p:nvSpPr>
          <p:cNvPr id="5" name="TextBox 5"/>
          <p:cNvSpPr txBox="1"/>
          <p:nvPr/>
        </p:nvSpPr>
        <p:spPr>
          <a:xfrm>
            <a:off x="1452902" y="3603042"/>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26 Jan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6F69"/>
        </a:solidFill>
        <a:effectLst/>
      </p:bgPr>
    </p:bg>
    <p:spTree>
      <p:nvGrpSpPr>
        <p:cNvPr id="1" name=""/>
        <p:cNvGrpSpPr/>
        <p:nvPr/>
      </p:nvGrpSpPr>
      <p:grpSpPr>
        <a:xfrm>
          <a:off x="0" y="0"/>
          <a:ext cx="0" cy="0"/>
          <a:chOff x="0" y="0"/>
          <a:chExt cx="0" cy="0"/>
        </a:xfrm>
      </p:grpSpPr>
      <p:sp>
        <p:nvSpPr>
          <p:cNvPr id="2" name="Freeform 2"/>
          <p:cNvSpPr/>
          <p:nvPr/>
        </p:nvSpPr>
        <p:spPr>
          <a:xfrm>
            <a:off x="10915539" y="1333500"/>
            <a:ext cx="6114119" cy="8447832"/>
          </a:xfrm>
          <a:custGeom>
            <a:avLst/>
            <a:gdLst/>
            <a:ahLst/>
            <a:cxnLst/>
            <a:rect l="l" t="t" r="r" b="b"/>
            <a:pathLst>
              <a:path w="6114119" h="8447832">
                <a:moveTo>
                  <a:pt x="0" y="0"/>
                </a:moveTo>
                <a:lnTo>
                  <a:pt x="6114119" y="0"/>
                </a:lnTo>
                <a:lnTo>
                  <a:pt x="6114119" y="8447832"/>
                </a:lnTo>
                <a:lnTo>
                  <a:pt x="0" y="8447832"/>
                </a:lnTo>
                <a:lnTo>
                  <a:pt x="0" y="0"/>
                </a:lnTo>
                <a:close/>
              </a:path>
            </a:pathLst>
          </a:custGeom>
          <a:blipFill>
            <a:blip r:embed="rId2"/>
            <a:stretch>
              <a:fillRect/>
            </a:stretch>
          </a:blipFill>
        </p:spPr>
        <p:txBody>
          <a:bodyPr/>
          <a:lstStyle/>
          <a:p>
            <a:endParaRPr lang="en-US"/>
          </a:p>
        </p:txBody>
      </p:sp>
      <p:sp>
        <p:nvSpPr>
          <p:cNvPr id="3" name="Freeform 3"/>
          <p:cNvSpPr/>
          <p:nvPr/>
        </p:nvSpPr>
        <p:spPr>
          <a:xfrm>
            <a:off x="990600" y="4610100"/>
            <a:ext cx="9012506" cy="5001941"/>
          </a:xfrm>
          <a:custGeom>
            <a:avLst/>
            <a:gdLst/>
            <a:ahLst/>
            <a:cxnLst/>
            <a:rect l="l" t="t" r="r" b="b"/>
            <a:pathLst>
              <a:path w="9012506" h="5001941">
                <a:moveTo>
                  <a:pt x="0" y="0"/>
                </a:moveTo>
                <a:lnTo>
                  <a:pt x="9012506" y="0"/>
                </a:lnTo>
                <a:lnTo>
                  <a:pt x="9012506" y="5001941"/>
                </a:lnTo>
                <a:lnTo>
                  <a:pt x="0" y="500194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305401" y="316321"/>
            <a:ext cx="10245272" cy="2600325"/>
          </a:xfrm>
          <a:prstGeom prst="rect">
            <a:avLst/>
          </a:prstGeom>
        </p:spPr>
        <p:txBody>
          <a:bodyPr lIns="0" tIns="0" rIns="0" bIns="0" rtlCol="0" anchor="t">
            <a:spAutoFit/>
          </a:bodyPr>
          <a:lstStyle/>
          <a:p>
            <a:pPr algn="l">
              <a:lnSpc>
                <a:spcPts val="9750"/>
              </a:lnSpc>
            </a:pPr>
            <a:r>
              <a:rPr lang="en-US" sz="6500" b="1">
                <a:solidFill>
                  <a:srgbClr val="FFFFFF"/>
                </a:solidFill>
                <a:latin typeface="Agrandir Bold"/>
                <a:ea typeface="Agrandir Bold"/>
                <a:cs typeface="Agrandir Bold"/>
                <a:sym typeface="Agrandir Bold"/>
              </a:rPr>
              <a:t>2025 Year of Snake Chinese Art Exhibition </a:t>
            </a:r>
          </a:p>
        </p:txBody>
      </p:sp>
      <p:sp>
        <p:nvSpPr>
          <p:cNvPr id="5" name="TextBox 5"/>
          <p:cNvSpPr txBox="1"/>
          <p:nvPr/>
        </p:nvSpPr>
        <p:spPr>
          <a:xfrm>
            <a:off x="1305401" y="3053896"/>
            <a:ext cx="8080865" cy="1009650"/>
          </a:xfrm>
          <a:prstGeom prst="rect">
            <a:avLst/>
          </a:prstGeom>
        </p:spPr>
        <p:txBody>
          <a:bodyPr lIns="0" tIns="0" rIns="0" bIns="0" rtlCol="0" anchor="t">
            <a:spAutoFit/>
          </a:bodyPr>
          <a:lstStyle/>
          <a:p>
            <a:pPr algn="l">
              <a:lnSpc>
                <a:spcPts val="4050"/>
              </a:lnSpc>
            </a:pPr>
            <a:r>
              <a:rPr lang="en-US" sz="3000" b="1" spc="179">
                <a:solidFill>
                  <a:srgbClr val="FFFFFF"/>
                </a:solidFill>
                <a:latin typeface="Montserrat Bold"/>
                <a:ea typeface="Montserrat Bold"/>
                <a:cs typeface="Montserrat Bold"/>
                <a:sym typeface="Montserrat Bold"/>
              </a:rPr>
              <a:t>Robina Art Gallery </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21 Jan- 3 Feb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56F69"/>
        </a:solidFill>
        <a:effectLst/>
      </p:bgPr>
    </p:bg>
    <p:spTree>
      <p:nvGrpSpPr>
        <p:cNvPr id="1" name=""/>
        <p:cNvGrpSpPr/>
        <p:nvPr/>
      </p:nvGrpSpPr>
      <p:grpSpPr>
        <a:xfrm>
          <a:off x="0" y="0"/>
          <a:ext cx="0" cy="0"/>
          <a:chOff x="0" y="0"/>
          <a:chExt cx="0" cy="0"/>
        </a:xfrm>
      </p:grpSpPr>
      <p:sp>
        <p:nvSpPr>
          <p:cNvPr id="2" name="TextBox 2"/>
          <p:cNvSpPr txBox="1"/>
          <p:nvPr/>
        </p:nvSpPr>
        <p:spPr>
          <a:xfrm>
            <a:off x="1305401" y="316321"/>
            <a:ext cx="10245272" cy="2600325"/>
          </a:xfrm>
          <a:prstGeom prst="rect">
            <a:avLst/>
          </a:prstGeom>
        </p:spPr>
        <p:txBody>
          <a:bodyPr lIns="0" tIns="0" rIns="0" bIns="0" rtlCol="0" anchor="t">
            <a:spAutoFit/>
          </a:bodyPr>
          <a:lstStyle/>
          <a:p>
            <a:pPr algn="l">
              <a:lnSpc>
                <a:spcPts val="9750"/>
              </a:lnSpc>
            </a:pPr>
            <a:r>
              <a:rPr lang="en-US" sz="6500" b="1">
                <a:solidFill>
                  <a:srgbClr val="FFFFFF"/>
                </a:solidFill>
                <a:latin typeface="Agrandir Bold"/>
                <a:ea typeface="Agrandir Bold"/>
                <a:cs typeface="Agrandir Bold"/>
                <a:sym typeface="Agrandir Bold"/>
              </a:rPr>
              <a:t>2025 Year of Snake Chinese Art Exhibition </a:t>
            </a:r>
          </a:p>
        </p:txBody>
      </p:sp>
      <p:sp>
        <p:nvSpPr>
          <p:cNvPr id="3" name="TextBox 3"/>
          <p:cNvSpPr txBox="1"/>
          <p:nvPr/>
        </p:nvSpPr>
        <p:spPr>
          <a:xfrm>
            <a:off x="1305401" y="3053896"/>
            <a:ext cx="8080865" cy="1009650"/>
          </a:xfrm>
          <a:prstGeom prst="rect">
            <a:avLst/>
          </a:prstGeom>
        </p:spPr>
        <p:txBody>
          <a:bodyPr lIns="0" tIns="0" rIns="0" bIns="0" rtlCol="0" anchor="t">
            <a:spAutoFit/>
          </a:bodyPr>
          <a:lstStyle/>
          <a:p>
            <a:pPr algn="l">
              <a:lnSpc>
                <a:spcPts val="4050"/>
              </a:lnSpc>
            </a:pPr>
            <a:r>
              <a:rPr lang="en-US" sz="3000" b="1" spc="179">
                <a:solidFill>
                  <a:srgbClr val="FFFFFF"/>
                </a:solidFill>
                <a:latin typeface="Montserrat Bold"/>
                <a:ea typeface="Montserrat Bold"/>
                <a:cs typeface="Montserrat Bold"/>
                <a:sym typeface="Montserrat Bold"/>
              </a:rPr>
              <a:t>Robina Art Gallery </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21 Jan- 3 Feb 2025</a:t>
            </a:r>
          </a:p>
        </p:txBody>
      </p:sp>
      <p:sp>
        <p:nvSpPr>
          <p:cNvPr id="4" name="Freeform 4"/>
          <p:cNvSpPr/>
          <p:nvPr/>
        </p:nvSpPr>
        <p:spPr>
          <a:xfrm>
            <a:off x="8817333" y="4495800"/>
            <a:ext cx="7525758" cy="5023443"/>
          </a:xfrm>
          <a:custGeom>
            <a:avLst/>
            <a:gdLst/>
            <a:ahLst/>
            <a:cxnLst/>
            <a:rect l="l" t="t" r="r" b="b"/>
            <a:pathLst>
              <a:path w="7525758" h="5023443">
                <a:moveTo>
                  <a:pt x="0" y="0"/>
                </a:moveTo>
                <a:lnTo>
                  <a:pt x="7525758" y="0"/>
                </a:lnTo>
                <a:lnTo>
                  <a:pt x="7525758" y="5023443"/>
                </a:lnTo>
                <a:lnTo>
                  <a:pt x="0" y="5023443"/>
                </a:lnTo>
                <a:lnTo>
                  <a:pt x="0" y="0"/>
                </a:lnTo>
                <a:close/>
              </a:path>
            </a:pathLst>
          </a:custGeom>
          <a:blipFill>
            <a:blip r:embed="rId2"/>
            <a:stretch>
              <a:fillRect/>
            </a:stretch>
          </a:blipFill>
        </p:spPr>
        <p:txBody>
          <a:bodyPr/>
          <a:lstStyle/>
          <a:p>
            <a:endParaRPr lang="en-US"/>
          </a:p>
        </p:txBody>
      </p:sp>
      <p:sp>
        <p:nvSpPr>
          <p:cNvPr id="5" name="Freeform 5"/>
          <p:cNvSpPr/>
          <p:nvPr/>
        </p:nvSpPr>
        <p:spPr>
          <a:xfrm>
            <a:off x="13470281" y="625246"/>
            <a:ext cx="3388690" cy="4518254"/>
          </a:xfrm>
          <a:custGeom>
            <a:avLst/>
            <a:gdLst/>
            <a:ahLst/>
            <a:cxnLst/>
            <a:rect l="l" t="t" r="r" b="b"/>
            <a:pathLst>
              <a:path w="3388690" h="4518254">
                <a:moveTo>
                  <a:pt x="0" y="0"/>
                </a:moveTo>
                <a:lnTo>
                  <a:pt x="3388691" y="0"/>
                </a:lnTo>
                <a:lnTo>
                  <a:pt x="3388691" y="4518254"/>
                </a:lnTo>
                <a:lnTo>
                  <a:pt x="0" y="4518254"/>
                </a:lnTo>
                <a:lnTo>
                  <a:pt x="0" y="0"/>
                </a:lnTo>
                <a:close/>
              </a:path>
            </a:pathLst>
          </a:custGeom>
          <a:blipFill>
            <a:blip r:embed="rId3"/>
            <a:stretch>
              <a:fillRect/>
            </a:stretch>
          </a:blipFill>
        </p:spPr>
        <p:txBody>
          <a:bodyPr/>
          <a:lstStyle/>
          <a:p>
            <a:endParaRPr lang="en-US"/>
          </a:p>
        </p:txBody>
      </p:sp>
      <p:sp>
        <p:nvSpPr>
          <p:cNvPr id="6" name="Freeform 6"/>
          <p:cNvSpPr/>
          <p:nvPr/>
        </p:nvSpPr>
        <p:spPr>
          <a:xfrm>
            <a:off x="1452902" y="4495800"/>
            <a:ext cx="6447907" cy="5094209"/>
          </a:xfrm>
          <a:custGeom>
            <a:avLst/>
            <a:gdLst/>
            <a:ahLst/>
            <a:cxnLst/>
            <a:rect l="l" t="t" r="r" b="b"/>
            <a:pathLst>
              <a:path w="6447907" h="5094209">
                <a:moveTo>
                  <a:pt x="0" y="0"/>
                </a:moveTo>
                <a:lnTo>
                  <a:pt x="6447907" y="0"/>
                </a:lnTo>
                <a:lnTo>
                  <a:pt x="6447907" y="5094209"/>
                </a:lnTo>
                <a:lnTo>
                  <a:pt x="0" y="5094209"/>
                </a:lnTo>
                <a:lnTo>
                  <a:pt x="0" y="0"/>
                </a:lnTo>
                <a:close/>
              </a:path>
            </a:pathLst>
          </a:custGeom>
          <a:blipFill>
            <a:blip r:embed="rId4"/>
            <a:stretch>
              <a:fillRect l="-12641" t="-1228" r="-7172"/>
            </a:stretch>
          </a:blipFill>
        </p:spPr>
        <p:txBody>
          <a:bodyPr/>
          <a:lstStyle/>
          <a:p>
            <a:endParaRPr lang="en-US"/>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5195" r="-75195"/>
            </a:stretch>
          </a:blipFill>
        </p:spPr>
        <p:txBody>
          <a:bodyPr/>
          <a:lstStyle/>
          <a:p>
            <a:endParaRPr lang="en-US"/>
          </a:p>
        </p:txBody>
      </p:sp>
      <p:sp>
        <p:nvSpPr>
          <p:cNvPr id="3" name="Freeform 3"/>
          <p:cNvSpPr/>
          <p:nvPr/>
        </p:nvSpPr>
        <p:spPr>
          <a:xfrm>
            <a:off x="16193265" y="522159"/>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3"/>
            <a:stretch>
              <a:fillRect/>
            </a:stretch>
          </a:blipFill>
        </p:spPr>
        <p:txBody>
          <a:bodyPr/>
          <a:lstStyle/>
          <a:p>
            <a:endParaRPr lang="en-US"/>
          </a:p>
        </p:txBody>
      </p:sp>
      <p:sp>
        <p:nvSpPr>
          <p:cNvPr id="4" name="Freeform 4"/>
          <p:cNvSpPr/>
          <p:nvPr/>
        </p:nvSpPr>
        <p:spPr>
          <a:xfrm>
            <a:off x="10323834" y="7011737"/>
            <a:ext cx="7964166" cy="3275263"/>
          </a:xfrm>
          <a:custGeom>
            <a:avLst/>
            <a:gdLst/>
            <a:ahLst/>
            <a:cxnLst/>
            <a:rect l="l" t="t" r="r" b="b"/>
            <a:pathLst>
              <a:path w="7964166" h="3275263">
                <a:moveTo>
                  <a:pt x="0" y="0"/>
                </a:moveTo>
                <a:lnTo>
                  <a:pt x="7964166" y="0"/>
                </a:lnTo>
                <a:lnTo>
                  <a:pt x="7964166" y="3275263"/>
                </a:lnTo>
                <a:lnTo>
                  <a:pt x="0" y="3275263"/>
                </a:lnTo>
                <a:lnTo>
                  <a:pt x="0" y="0"/>
                </a:lnTo>
                <a:close/>
              </a:path>
            </a:pathLst>
          </a:custGeom>
          <a:blipFill>
            <a:blip r:embed="rId4"/>
            <a:stretch>
              <a:fillRect/>
            </a:stretch>
          </a:blipFill>
        </p:spPr>
        <p:txBody>
          <a:bodyPr/>
          <a:lstStyle/>
          <a:p>
            <a:endParaRPr lang="en-US"/>
          </a:p>
        </p:txBody>
      </p:sp>
      <p:sp>
        <p:nvSpPr>
          <p:cNvPr id="5" name="Freeform 5"/>
          <p:cNvSpPr/>
          <p:nvPr/>
        </p:nvSpPr>
        <p:spPr>
          <a:xfrm>
            <a:off x="10323834" y="3891756"/>
            <a:ext cx="5647023" cy="3119980"/>
          </a:xfrm>
          <a:custGeom>
            <a:avLst/>
            <a:gdLst/>
            <a:ahLst/>
            <a:cxnLst/>
            <a:rect l="l" t="t" r="r" b="b"/>
            <a:pathLst>
              <a:path w="5647023" h="3119980">
                <a:moveTo>
                  <a:pt x="0" y="0"/>
                </a:moveTo>
                <a:lnTo>
                  <a:pt x="5647023" y="0"/>
                </a:lnTo>
                <a:lnTo>
                  <a:pt x="5647023" y="3119981"/>
                </a:lnTo>
                <a:lnTo>
                  <a:pt x="0" y="3119981"/>
                </a:lnTo>
                <a:lnTo>
                  <a:pt x="0" y="0"/>
                </a:lnTo>
                <a:close/>
              </a:path>
            </a:pathLst>
          </a:custGeom>
          <a:blipFill>
            <a:blip r:embed="rId5"/>
            <a:stretch>
              <a:fillRect/>
            </a:stretch>
          </a:blipFill>
        </p:spPr>
        <p:txBody>
          <a:bodyPr/>
          <a:lstStyle/>
          <a:p>
            <a:endParaRPr lang="en-US"/>
          </a:p>
        </p:txBody>
      </p:sp>
      <p:sp>
        <p:nvSpPr>
          <p:cNvPr id="6" name="Freeform 6"/>
          <p:cNvSpPr/>
          <p:nvPr/>
        </p:nvSpPr>
        <p:spPr>
          <a:xfrm>
            <a:off x="15970857" y="5517513"/>
            <a:ext cx="2238538" cy="1494224"/>
          </a:xfrm>
          <a:custGeom>
            <a:avLst/>
            <a:gdLst/>
            <a:ahLst/>
            <a:cxnLst/>
            <a:rect l="l" t="t" r="r" b="b"/>
            <a:pathLst>
              <a:path w="2238538" h="1494224">
                <a:moveTo>
                  <a:pt x="0" y="0"/>
                </a:moveTo>
                <a:lnTo>
                  <a:pt x="2238537" y="0"/>
                </a:lnTo>
                <a:lnTo>
                  <a:pt x="2238537" y="1494224"/>
                </a:lnTo>
                <a:lnTo>
                  <a:pt x="0" y="1494224"/>
                </a:lnTo>
                <a:lnTo>
                  <a:pt x="0" y="0"/>
                </a:lnTo>
                <a:close/>
              </a:path>
            </a:pathLst>
          </a:custGeom>
          <a:blipFill>
            <a:blip r:embed="rId6"/>
            <a:stretch>
              <a:fillRect/>
            </a:stretch>
          </a:blipFill>
        </p:spPr>
        <p:txBody>
          <a:bodyPr/>
          <a:lstStyle/>
          <a:p>
            <a:endParaRPr lang="en-US"/>
          </a:p>
        </p:txBody>
      </p:sp>
      <p:sp>
        <p:nvSpPr>
          <p:cNvPr id="7" name="Freeform 7"/>
          <p:cNvSpPr/>
          <p:nvPr/>
        </p:nvSpPr>
        <p:spPr>
          <a:xfrm>
            <a:off x="10323834" y="0"/>
            <a:ext cx="2918817" cy="3891756"/>
          </a:xfrm>
          <a:custGeom>
            <a:avLst/>
            <a:gdLst/>
            <a:ahLst/>
            <a:cxnLst/>
            <a:rect l="l" t="t" r="r" b="b"/>
            <a:pathLst>
              <a:path w="2918817" h="3891756">
                <a:moveTo>
                  <a:pt x="0" y="0"/>
                </a:moveTo>
                <a:lnTo>
                  <a:pt x="2918817" y="0"/>
                </a:lnTo>
                <a:lnTo>
                  <a:pt x="2918817" y="3891756"/>
                </a:lnTo>
                <a:lnTo>
                  <a:pt x="0" y="3891756"/>
                </a:lnTo>
                <a:lnTo>
                  <a:pt x="0" y="0"/>
                </a:lnTo>
                <a:close/>
              </a:path>
            </a:pathLst>
          </a:custGeom>
          <a:blipFill>
            <a:blip r:embed="rId7"/>
            <a:stretch>
              <a:fillRect/>
            </a:stretch>
          </a:blipFill>
        </p:spPr>
        <p:txBody>
          <a:bodyPr/>
          <a:lstStyle/>
          <a:p>
            <a:endParaRPr lang="en-US"/>
          </a:p>
        </p:txBody>
      </p:sp>
      <p:sp>
        <p:nvSpPr>
          <p:cNvPr id="8" name="Freeform 8"/>
          <p:cNvSpPr/>
          <p:nvPr/>
        </p:nvSpPr>
        <p:spPr>
          <a:xfrm>
            <a:off x="12939631" y="-149878"/>
            <a:ext cx="3031225" cy="4041634"/>
          </a:xfrm>
          <a:custGeom>
            <a:avLst/>
            <a:gdLst/>
            <a:ahLst/>
            <a:cxnLst/>
            <a:rect l="l" t="t" r="r" b="b"/>
            <a:pathLst>
              <a:path w="3031225" h="4041634">
                <a:moveTo>
                  <a:pt x="0" y="0"/>
                </a:moveTo>
                <a:lnTo>
                  <a:pt x="3031226" y="0"/>
                </a:lnTo>
                <a:lnTo>
                  <a:pt x="3031226" y="4041634"/>
                </a:lnTo>
                <a:lnTo>
                  <a:pt x="0" y="4041634"/>
                </a:lnTo>
                <a:lnTo>
                  <a:pt x="0" y="0"/>
                </a:lnTo>
                <a:close/>
              </a:path>
            </a:pathLst>
          </a:custGeom>
          <a:blipFill>
            <a:blip r:embed="rId8"/>
            <a:stretch>
              <a:fillRect/>
            </a:stretch>
          </a:blipFill>
        </p:spPr>
        <p:txBody>
          <a:bodyPr/>
          <a:lstStyle/>
          <a:p>
            <a:endParaRPr lang="en-US"/>
          </a:p>
        </p:txBody>
      </p:sp>
      <p:sp>
        <p:nvSpPr>
          <p:cNvPr id="9" name="Freeform 9"/>
          <p:cNvSpPr/>
          <p:nvPr/>
        </p:nvSpPr>
        <p:spPr>
          <a:xfrm>
            <a:off x="15970857" y="2572694"/>
            <a:ext cx="2238538" cy="2984717"/>
          </a:xfrm>
          <a:custGeom>
            <a:avLst/>
            <a:gdLst/>
            <a:ahLst/>
            <a:cxnLst/>
            <a:rect l="l" t="t" r="r" b="b"/>
            <a:pathLst>
              <a:path w="2238538" h="2984717">
                <a:moveTo>
                  <a:pt x="0" y="0"/>
                </a:moveTo>
                <a:lnTo>
                  <a:pt x="2238537" y="0"/>
                </a:lnTo>
                <a:lnTo>
                  <a:pt x="2238537" y="2984717"/>
                </a:lnTo>
                <a:lnTo>
                  <a:pt x="0" y="2984717"/>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1661362" y="1354467"/>
            <a:ext cx="7526867" cy="1482137"/>
          </a:xfrm>
          <a:prstGeom prst="rect">
            <a:avLst/>
          </a:prstGeom>
        </p:spPr>
        <p:txBody>
          <a:bodyPr wrap="square" lIns="0" tIns="0" rIns="0" bIns="0" rtlCol="0" anchor="t">
            <a:spAutoFit/>
          </a:bodyPr>
          <a:lstStyle/>
          <a:p>
            <a:pPr algn="l">
              <a:lnSpc>
                <a:spcPts val="11430"/>
              </a:lnSpc>
            </a:pPr>
            <a:r>
              <a:rPr lang="en-US" sz="10026" b="1" dirty="0">
                <a:solidFill>
                  <a:srgbClr val="FFFFFF"/>
                </a:solidFill>
                <a:latin typeface="Agrandir Ultra-Bold"/>
                <a:ea typeface="Agrandir Ultra-Bold"/>
                <a:cs typeface="Agrandir Ultra-Bold"/>
                <a:sym typeface="Agrandir Ultra-Bold"/>
              </a:rPr>
              <a:t>Thank you!</a:t>
            </a:r>
          </a:p>
        </p:txBody>
      </p:sp>
      <p:pic>
        <p:nvPicPr>
          <p:cNvPr id="12" name="Picture 11">
            <a:extLst>
              <a:ext uri="{FF2B5EF4-FFF2-40B4-BE49-F238E27FC236}">
                <a16:creationId xmlns:a16="http://schemas.microsoft.com/office/drawing/2014/main" id="{BCD8002C-A1E6-1FBB-901F-A9321A07B727}"/>
              </a:ext>
            </a:extLst>
          </p:cNvPr>
          <p:cNvPicPr>
            <a:picLocks noChangeAspect="1"/>
          </p:cNvPicPr>
          <p:nvPr/>
        </p:nvPicPr>
        <p:blipFill>
          <a:blip r:embed="rId10"/>
          <a:stretch>
            <a:fillRect/>
          </a:stretch>
        </p:blipFill>
        <p:spPr>
          <a:xfrm>
            <a:off x="2477319" y="3323065"/>
            <a:ext cx="5371281" cy="691427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5195" r="-75195"/>
            </a:stretch>
          </a:blipFill>
        </p:spPr>
        <p:txBody>
          <a:bodyPr/>
          <a:lstStyle/>
          <a:p>
            <a:endParaRPr lang="en-US"/>
          </a:p>
        </p:txBody>
      </p:sp>
      <p:sp>
        <p:nvSpPr>
          <p:cNvPr id="3" name="TextBox 3"/>
          <p:cNvSpPr txBox="1"/>
          <p:nvPr/>
        </p:nvSpPr>
        <p:spPr>
          <a:xfrm>
            <a:off x="1208617" y="631765"/>
            <a:ext cx="15870767" cy="1384378"/>
          </a:xfrm>
          <a:prstGeom prst="rect">
            <a:avLst/>
          </a:prstGeom>
        </p:spPr>
        <p:txBody>
          <a:bodyPr lIns="0" tIns="0" rIns="0" bIns="0" rtlCol="0" anchor="t">
            <a:spAutoFit/>
          </a:bodyPr>
          <a:lstStyle/>
          <a:p>
            <a:pPr algn="l">
              <a:lnSpc>
                <a:spcPts val="9036"/>
              </a:lnSpc>
            </a:pPr>
            <a:r>
              <a:rPr lang="en-US" sz="7926" b="1">
                <a:solidFill>
                  <a:srgbClr val="FFFFFF"/>
                </a:solidFill>
                <a:latin typeface="Agrandir Ultra-Bold"/>
                <a:ea typeface="Agrandir Ultra-Bold"/>
                <a:cs typeface="Agrandir Ultra-Bold"/>
                <a:sym typeface="Agrandir Ultra-Bold"/>
              </a:rPr>
              <a:t>About Us</a:t>
            </a:r>
          </a:p>
        </p:txBody>
      </p:sp>
      <p:sp>
        <p:nvSpPr>
          <p:cNvPr id="4" name="TextBox 4"/>
          <p:cNvSpPr txBox="1"/>
          <p:nvPr/>
        </p:nvSpPr>
        <p:spPr>
          <a:xfrm>
            <a:off x="1621848" y="2719821"/>
            <a:ext cx="14246660" cy="6890028"/>
          </a:xfrm>
          <a:prstGeom prst="rect">
            <a:avLst/>
          </a:prstGeom>
        </p:spPr>
        <p:txBody>
          <a:bodyPr lIns="0" tIns="0" rIns="0" bIns="0" rtlCol="0" anchor="t">
            <a:spAutoFit/>
          </a:bodyPr>
          <a:lstStyle/>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联结与协助澳洲华人融入当地生活 </a:t>
            </a:r>
          </a:p>
          <a:p>
            <a:pPr marL="410211" lvl="1" algn="l">
              <a:lnSpc>
                <a:spcPts val="6840"/>
              </a:lnSpc>
            </a:pPr>
            <a:r>
              <a:rPr lang="en-US" sz="3800" dirty="0">
                <a:solidFill>
                  <a:srgbClr val="FFFFFF"/>
                </a:solidFill>
                <a:latin typeface="Agrandir"/>
                <a:ea typeface="Agrandir"/>
                <a:cs typeface="Agrandir"/>
                <a:sym typeface="Agrandir"/>
              </a:rPr>
              <a:t>Connecting &amp; Supporting Chinese Communities to create a sense of belonging</a:t>
            </a:r>
          </a:p>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积极乐观 Optimism </a:t>
            </a:r>
          </a:p>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团结互助 Community</a:t>
            </a:r>
          </a:p>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不断学习 Learning</a:t>
            </a:r>
          </a:p>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品质生活 Lifestyle</a:t>
            </a:r>
          </a:p>
          <a:p>
            <a:pPr marL="820421" lvl="1" indent="-410210" algn="l">
              <a:lnSpc>
                <a:spcPts val="6840"/>
              </a:lnSpc>
              <a:buFont typeface="Arial"/>
              <a:buChar char="•"/>
            </a:pPr>
            <a:r>
              <a:rPr lang="en-US" sz="3800" dirty="0">
                <a:solidFill>
                  <a:srgbClr val="FFFFFF"/>
                </a:solidFill>
                <a:latin typeface="Agrandir"/>
                <a:ea typeface="Agrandir"/>
                <a:cs typeface="Agrandir"/>
                <a:sym typeface="Agrandir"/>
              </a:rPr>
              <a:t>享受快乐 Enjoyment </a:t>
            </a:r>
          </a:p>
        </p:txBody>
      </p:sp>
      <p:sp>
        <p:nvSpPr>
          <p:cNvPr id="5" name="Freeform 5"/>
          <p:cNvSpPr/>
          <p:nvPr/>
        </p:nvSpPr>
        <p:spPr>
          <a:xfrm>
            <a:off x="13295498" y="5633865"/>
            <a:ext cx="3963802" cy="3963802"/>
          </a:xfrm>
          <a:custGeom>
            <a:avLst/>
            <a:gdLst/>
            <a:ahLst/>
            <a:cxnLst/>
            <a:rect l="l" t="t" r="r" b="b"/>
            <a:pathLst>
              <a:path w="3963802" h="3963802">
                <a:moveTo>
                  <a:pt x="0" y="0"/>
                </a:moveTo>
                <a:lnTo>
                  <a:pt x="3963802" y="0"/>
                </a:lnTo>
                <a:lnTo>
                  <a:pt x="3963802" y="3963801"/>
                </a:lnTo>
                <a:lnTo>
                  <a:pt x="0" y="396380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563C"/>
        </a:solidFill>
        <a:effectLst/>
      </p:bgPr>
    </p:bg>
    <p:spTree>
      <p:nvGrpSpPr>
        <p:cNvPr id="1" name=""/>
        <p:cNvGrpSpPr/>
        <p:nvPr/>
      </p:nvGrpSpPr>
      <p:grpSpPr>
        <a:xfrm>
          <a:off x="0" y="0"/>
          <a:ext cx="0" cy="0"/>
          <a:chOff x="0" y="0"/>
          <a:chExt cx="0" cy="0"/>
        </a:xfrm>
      </p:grpSpPr>
      <p:sp>
        <p:nvSpPr>
          <p:cNvPr id="2" name="Freeform 2"/>
          <p:cNvSpPr/>
          <p:nvPr/>
        </p:nvSpPr>
        <p:spPr>
          <a:xfrm>
            <a:off x="5351345" y="1581998"/>
            <a:ext cx="5057659" cy="7148634"/>
          </a:xfrm>
          <a:custGeom>
            <a:avLst/>
            <a:gdLst/>
            <a:ahLst/>
            <a:cxnLst/>
            <a:rect l="l" t="t" r="r" b="b"/>
            <a:pathLst>
              <a:path w="5057659" h="7148634">
                <a:moveTo>
                  <a:pt x="0" y="0"/>
                </a:moveTo>
                <a:lnTo>
                  <a:pt x="5057659" y="0"/>
                </a:lnTo>
                <a:lnTo>
                  <a:pt x="5057659" y="7148634"/>
                </a:lnTo>
                <a:lnTo>
                  <a:pt x="0" y="7148634"/>
                </a:lnTo>
                <a:lnTo>
                  <a:pt x="0" y="0"/>
                </a:lnTo>
                <a:close/>
              </a:path>
            </a:pathLst>
          </a:custGeom>
          <a:blipFill>
            <a:blip r:embed="rId2"/>
            <a:stretch>
              <a:fillRect/>
            </a:stretch>
          </a:blipFill>
          <a:ln cap="rnd">
            <a:noFill/>
            <a:prstDash val="solid"/>
            <a:round/>
          </a:ln>
        </p:spPr>
        <p:txBody>
          <a:bodyPr/>
          <a:lstStyle/>
          <a:p>
            <a:endParaRPr lang="en-US"/>
          </a:p>
        </p:txBody>
      </p:sp>
      <p:sp>
        <p:nvSpPr>
          <p:cNvPr id="3" name="Freeform 3"/>
          <p:cNvSpPr/>
          <p:nvPr/>
        </p:nvSpPr>
        <p:spPr>
          <a:xfrm>
            <a:off x="11125200" y="1581998"/>
            <a:ext cx="5057659" cy="7148634"/>
          </a:xfrm>
          <a:custGeom>
            <a:avLst/>
            <a:gdLst/>
            <a:ahLst/>
            <a:cxnLst/>
            <a:rect l="l" t="t" r="r" b="b"/>
            <a:pathLst>
              <a:path w="5057659" h="7148634">
                <a:moveTo>
                  <a:pt x="0" y="0"/>
                </a:moveTo>
                <a:lnTo>
                  <a:pt x="5057659" y="0"/>
                </a:lnTo>
                <a:lnTo>
                  <a:pt x="5057659" y="7148634"/>
                </a:lnTo>
                <a:lnTo>
                  <a:pt x="0" y="714863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30944" y="1734525"/>
            <a:ext cx="5263884" cy="32346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Chinese Cultural Fair</a:t>
            </a:r>
          </a:p>
        </p:txBody>
      </p:sp>
      <p:sp>
        <p:nvSpPr>
          <p:cNvPr id="5" name="TextBox 5"/>
          <p:cNvSpPr txBox="1"/>
          <p:nvPr/>
        </p:nvSpPr>
        <p:spPr>
          <a:xfrm>
            <a:off x="1230944" y="5728741"/>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20 June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BAA8"/>
        </a:solidFill>
        <a:effectLst/>
      </p:bgPr>
    </p:bg>
    <p:spTree>
      <p:nvGrpSpPr>
        <p:cNvPr id="1" name=""/>
        <p:cNvGrpSpPr/>
        <p:nvPr/>
      </p:nvGrpSpPr>
      <p:grpSpPr>
        <a:xfrm>
          <a:off x="0" y="0"/>
          <a:ext cx="0" cy="0"/>
          <a:chOff x="0" y="0"/>
          <a:chExt cx="0" cy="0"/>
        </a:xfrm>
      </p:grpSpPr>
      <p:sp>
        <p:nvSpPr>
          <p:cNvPr id="2" name="Freeform 2"/>
          <p:cNvSpPr/>
          <p:nvPr/>
        </p:nvSpPr>
        <p:spPr>
          <a:xfrm>
            <a:off x="5746402" y="2427346"/>
            <a:ext cx="11512898" cy="5799622"/>
          </a:xfrm>
          <a:custGeom>
            <a:avLst/>
            <a:gdLst/>
            <a:ahLst/>
            <a:cxnLst/>
            <a:rect l="l" t="t" r="r" b="b"/>
            <a:pathLst>
              <a:path w="11512898" h="5799622">
                <a:moveTo>
                  <a:pt x="0" y="0"/>
                </a:moveTo>
                <a:lnTo>
                  <a:pt x="11512898" y="0"/>
                </a:lnTo>
                <a:lnTo>
                  <a:pt x="11512898" y="5799622"/>
                </a:lnTo>
                <a:lnTo>
                  <a:pt x="0" y="579962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836792" y="2499306"/>
            <a:ext cx="5263884"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Chinese Club</a:t>
            </a:r>
          </a:p>
        </p:txBody>
      </p:sp>
      <p:sp>
        <p:nvSpPr>
          <p:cNvPr id="4" name="TextBox 4"/>
          <p:cNvSpPr txBox="1"/>
          <p:nvPr/>
        </p:nvSpPr>
        <p:spPr>
          <a:xfrm>
            <a:off x="1836792" y="5060457"/>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17 June 2025</a:t>
            </a:r>
          </a:p>
        </p:txBody>
      </p:sp>
      <p:sp>
        <p:nvSpPr>
          <p:cNvPr id="5" name="Freeform 5"/>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6F4A"/>
        </a:solidFill>
        <a:effectLst/>
      </p:bgPr>
    </p:bg>
    <p:spTree>
      <p:nvGrpSpPr>
        <p:cNvPr id="1" name=""/>
        <p:cNvGrpSpPr/>
        <p:nvPr/>
      </p:nvGrpSpPr>
      <p:grpSpPr>
        <a:xfrm>
          <a:off x="0" y="0"/>
          <a:ext cx="0" cy="0"/>
          <a:chOff x="0" y="0"/>
          <a:chExt cx="0" cy="0"/>
        </a:xfrm>
      </p:grpSpPr>
      <p:sp>
        <p:nvSpPr>
          <p:cNvPr id="2" name="Freeform 2"/>
          <p:cNvSpPr/>
          <p:nvPr/>
        </p:nvSpPr>
        <p:spPr>
          <a:xfrm>
            <a:off x="8528831" y="3588559"/>
            <a:ext cx="7559655" cy="5669741"/>
          </a:xfrm>
          <a:custGeom>
            <a:avLst/>
            <a:gdLst/>
            <a:ahLst/>
            <a:cxnLst/>
            <a:rect l="l" t="t" r="r" b="b"/>
            <a:pathLst>
              <a:path w="7559655" h="5669741">
                <a:moveTo>
                  <a:pt x="0" y="0"/>
                </a:moveTo>
                <a:lnTo>
                  <a:pt x="7559655" y="0"/>
                </a:lnTo>
                <a:lnTo>
                  <a:pt x="7559655" y="5669741"/>
                </a:lnTo>
                <a:lnTo>
                  <a:pt x="0" y="5669741"/>
                </a:lnTo>
                <a:lnTo>
                  <a:pt x="0" y="0"/>
                </a:lnTo>
                <a:close/>
              </a:path>
            </a:pathLst>
          </a:custGeom>
          <a:blipFill>
            <a:blip r:embed="rId2"/>
            <a:stretch>
              <a:fillRect/>
            </a:stretch>
          </a:blipFill>
        </p:spPr>
        <p:txBody>
          <a:bodyPr/>
          <a:lstStyle/>
          <a:p>
            <a:endParaRPr lang="en-US"/>
          </a:p>
        </p:txBody>
      </p:sp>
      <p:sp>
        <p:nvSpPr>
          <p:cNvPr id="3" name="Freeform 3"/>
          <p:cNvSpPr/>
          <p:nvPr/>
        </p:nvSpPr>
        <p:spPr>
          <a:xfrm>
            <a:off x="2569003" y="3430753"/>
            <a:ext cx="4370660" cy="5827547"/>
          </a:xfrm>
          <a:custGeom>
            <a:avLst/>
            <a:gdLst/>
            <a:ahLst/>
            <a:cxnLst/>
            <a:rect l="l" t="t" r="r" b="b"/>
            <a:pathLst>
              <a:path w="4370660" h="5827547">
                <a:moveTo>
                  <a:pt x="0" y="0"/>
                </a:moveTo>
                <a:lnTo>
                  <a:pt x="4370660" y="0"/>
                </a:lnTo>
                <a:lnTo>
                  <a:pt x="4370660" y="5827547"/>
                </a:lnTo>
                <a:lnTo>
                  <a:pt x="0" y="582754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483631" y="1144539"/>
            <a:ext cx="8080865" cy="1524000"/>
          </a:xfrm>
          <a:prstGeom prst="rect">
            <a:avLst/>
          </a:prstGeom>
        </p:spPr>
        <p:txBody>
          <a:bodyPr lIns="0" tIns="0" rIns="0" bIns="0" rtlCol="0" anchor="t">
            <a:spAutoFit/>
          </a:bodyPr>
          <a:lstStyle/>
          <a:p>
            <a:pPr algn="l">
              <a:lnSpc>
                <a:spcPts val="4050"/>
              </a:lnSpc>
            </a:pPr>
            <a:r>
              <a:rPr lang="en-US" sz="3000" b="1" spc="179">
                <a:solidFill>
                  <a:srgbClr val="FFFFFF"/>
                </a:solidFill>
                <a:latin typeface="Montserrat Bold"/>
                <a:ea typeface="Montserrat Bold"/>
                <a:cs typeface="Montserrat Bold"/>
                <a:sym typeface="Montserrat Bold"/>
              </a:rPr>
              <a:t>24 May 2025</a:t>
            </a:r>
          </a:p>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Australia Friendship Day</a:t>
            </a:r>
          </a:p>
          <a:p>
            <a:pPr marL="0" lvl="0" indent="0" algn="l">
              <a:lnSpc>
                <a:spcPts val="4050"/>
              </a:lnSpc>
              <a:spcBef>
                <a:spcPct val="0"/>
              </a:spcBef>
            </a:pPr>
            <a:r>
              <a:rPr lang="en-US" sz="3000" b="1" u="none" spc="179">
                <a:solidFill>
                  <a:srgbClr val="FFFFFF"/>
                </a:solidFill>
                <a:latin typeface="Montserrat Bold"/>
                <a:ea typeface="Montserrat Bold"/>
                <a:cs typeface="Montserrat Bold"/>
                <a:sym typeface="Montserrat Bold"/>
              </a:rPr>
              <a:t>Borad Water Parklands, GC</a:t>
            </a:r>
          </a:p>
        </p:txBody>
      </p:sp>
      <p:sp>
        <p:nvSpPr>
          <p:cNvPr id="5" name="TextBox 5"/>
          <p:cNvSpPr txBox="1"/>
          <p:nvPr/>
        </p:nvSpPr>
        <p:spPr>
          <a:xfrm>
            <a:off x="2569003" y="876300"/>
            <a:ext cx="6914628"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Multicultural Festival</a:t>
            </a:r>
          </a:p>
        </p:txBody>
      </p:sp>
      <p:sp>
        <p:nvSpPr>
          <p:cNvPr id="6" name="Freeform 6"/>
          <p:cNvSpPr/>
          <p:nvPr/>
        </p:nvSpPr>
        <p:spPr>
          <a:xfrm>
            <a:off x="16371965"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0806C"/>
        </a:solidFill>
        <a:effectLst/>
      </p:bgPr>
    </p:bg>
    <p:spTree>
      <p:nvGrpSpPr>
        <p:cNvPr id="1" name=""/>
        <p:cNvGrpSpPr/>
        <p:nvPr/>
      </p:nvGrpSpPr>
      <p:grpSpPr>
        <a:xfrm>
          <a:off x="0" y="0"/>
          <a:ext cx="0" cy="0"/>
          <a:chOff x="0" y="0"/>
          <a:chExt cx="0" cy="0"/>
        </a:xfrm>
      </p:grpSpPr>
      <p:sp>
        <p:nvSpPr>
          <p:cNvPr id="2" name="Freeform 2"/>
          <p:cNvSpPr/>
          <p:nvPr/>
        </p:nvSpPr>
        <p:spPr>
          <a:xfrm>
            <a:off x="12395334" y="1918862"/>
            <a:ext cx="4863966" cy="6796693"/>
          </a:xfrm>
          <a:custGeom>
            <a:avLst/>
            <a:gdLst/>
            <a:ahLst/>
            <a:cxnLst/>
            <a:rect l="l" t="t" r="r" b="b"/>
            <a:pathLst>
              <a:path w="4863966" h="6796693">
                <a:moveTo>
                  <a:pt x="0" y="0"/>
                </a:moveTo>
                <a:lnTo>
                  <a:pt x="4863966" y="0"/>
                </a:lnTo>
                <a:lnTo>
                  <a:pt x="4863966" y="6796693"/>
                </a:lnTo>
                <a:lnTo>
                  <a:pt x="0" y="6796693"/>
                </a:lnTo>
                <a:lnTo>
                  <a:pt x="0" y="0"/>
                </a:lnTo>
                <a:close/>
              </a:path>
            </a:pathLst>
          </a:custGeom>
          <a:blipFill>
            <a:blip r:embed="rId2"/>
            <a:stretch>
              <a:fillRect l="-19467" t="-730"/>
            </a:stretch>
          </a:blipFill>
        </p:spPr>
        <p:txBody>
          <a:bodyPr/>
          <a:lstStyle/>
          <a:p>
            <a:endParaRPr lang="en-US"/>
          </a:p>
        </p:txBody>
      </p:sp>
      <p:sp>
        <p:nvSpPr>
          <p:cNvPr id="3" name="Freeform 3"/>
          <p:cNvSpPr/>
          <p:nvPr/>
        </p:nvSpPr>
        <p:spPr>
          <a:xfrm>
            <a:off x="1377374" y="5716034"/>
            <a:ext cx="5718722" cy="3105090"/>
          </a:xfrm>
          <a:custGeom>
            <a:avLst/>
            <a:gdLst/>
            <a:ahLst/>
            <a:cxnLst/>
            <a:rect l="l" t="t" r="r" b="b"/>
            <a:pathLst>
              <a:path w="5718722" h="3105090">
                <a:moveTo>
                  <a:pt x="0" y="0"/>
                </a:moveTo>
                <a:lnTo>
                  <a:pt x="5718723" y="0"/>
                </a:lnTo>
                <a:lnTo>
                  <a:pt x="5718723" y="3105090"/>
                </a:lnTo>
                <a:lnTo>
                  <a:pt x="0" y="3105090"/>
                </a:lnTo>
                <a:lnTo>
                  <a:pt x="0" y="0"/>
                </a:lnTo>
                <a:close/>
              </a:path>
            </a:pathLst>
          </a:custGeom>
          <a:blipFill>
            <a:blip r:embed="rId3"/>
            <a:stretch>
              <a:fillRect l="-60" t="-723" b="-64670"/>
            </a:stretch>
          </a:blipFill>
        </p:spPr>
        <p:txBody>
          <a:bodyPr/>
          <a:lstStyle/>
          <a:p>
            <a:endParaRPr lang="en-US"/>
          </a:p>
        </p:txBody>
      </p:sp>
      <p:sp>
        <p:nvSpPr>
          <p:cNvPr id="4" name="Freeform 4"/>
          <p:cNvSpPr/>
          <p:nvPr/>
        </p:nvSpPr>
        <p:spPr>
          <a:xfrm>
            <a:off x="8160951" y="1974764"/>
            <a:ext cx="3768379" cy="6846360"/>
          </a:xfrm>
          <a:custGeom>
            <a:avLst/>
            <a:gdLst/>
            <a:ahLst/>
            <a:cxnLst/>
            <a:rect l="l" t="t" r="r" b="b"/>
            <a:pathLst>
              <a:path w="3768379" h="6846360">
                <a:moveTo>
                  <a:pt x="0" y="0"/>
                </a:moveTo>
                <a:lnTo>
                  <a:pt x="3768379" y="0"/>
                </a:lnTo>
                <a:lnTo>
                  <a:pt x="3768379" y="6846360"/>
                </a:lnTo>
                <a:lnTo>
                  <a:pt x="0" y="6846360"/>
                </a:lnTo>
                <a:lnTo>
                  <a:pt x="0" y="0"/>
                </a:lnTo>
                <a:close/>
              </a:path>
            </a:pathLst>
          </a:custGeom>
          <a:blipFill>
            <a:blip r:embed="rId4"/>
            <a:stretch>
              <a:fillRect t="-347" r="-36277"/>
            </a:stretch>
          </a:blipFill>
        </p:spPr>
        <p:txBody>
          <a:bodyPr/>
          <a:lstStyle/>
          <a:p>
            <a:endParaRPr lang="en-US"/>
          </a:p>
        </p:txBody>
      </p:sp>
      <p:sp>
        <p:nvSpPr>
          <p:cNvPr id="5" name="TextBox 5"/>
          <p:cNvSpPr txBox="1"/>
          <p:nvPr/>
        </p:nvSpPr>
        <p:spPr>
          <a:xfrm>
            <a:off x="1377374" y="1145959"/>
            <a:ext cx="7151496"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Thank you Volunteering</a:t>
            </a:r>
          </a:p>
        </p:txBody>
      </p:sp>
      <p:sp>
        <p:nvSpPr>
          <p:cNvPr id="6" name="TextBox 6"/>
          <p:cNvSpPr txBox="1"/>
          <p:nvPr/>
        </p:nvSpPr>
        <p:spPr>
          <a:xfrm>
            <a:off x="1377374" y="3712280"/>
            <a:ext cx="8080865" cy="100965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19-25 May 2025</a:t>
            </a:r>
          </a:p>
          <a:p>
            <a:pPr marL="0" lvl="0" indent="0" algn="l">
              <a:lnSpc>
                <a:spcPts val="4050"/>
              </a:lnSpc>
              <a:spcBef>
                <a:spcPct val="0"/>
              </a:spcBef>
            </a:pPr>
            <a:r>
              <a:rPr lang="en-US" sz="3000" b="1" u="none" spc="179">
                <a:solidFill>
                  <a:srgbClr val="FFFFFF"/>
                </a:solidFill>
                <a:latin typeface="Montserrat Bold"/>
                <a:ea typeface="Montserrat Bold"/>
                <a:cs typeface="Montserrat Bold"/>
                <a:sym typeface="Montserrat Bold"/>
              </a:rPr>
              <a:t>National Volunteer Week</a:t>
            </a:r>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D14B"/>
        </a:solidFill>
        <a:effectLst/>
      </p:bgPr>
    </p:bg>
    <p:spTree>
      <p:nvGrpSpPr>
        <p:cNvPr id="1" name=""/>
        <p:cNvGrpSpPr/>
        <p:nvPr/>
      </p:nvGrpSpPr>
      <p:grpSpPr>
        <a:xfrm>
          <a:off x="0" y="0"/>
          <a:ext cx="0" cy="0"/>
          <a:chOff x="0" y="0"/>
          <a:chExt cx="0" cy="0"/>
        </a:xfrm>
      </p:grpSpPr>
      <p:sp>
        <p:nvSpPr>
          <p:cNvPr id="2" name="Freeform 2"/>
          <p:cNvSpPr/>
          <p:nvPr/>
        </p:nvSpPr>
        <p:spPr>
          <a:xfrm>
            <a:off x="10927259" y="3724340"/>
            <a:ext cx="5472747" cy="5798938"/>
          </a:xfrm>
          <a:custGeom>
            <a:avLst/>
            <a:gdLst/>
            <a:ahLst/>
            <a:cxnLst/>
            <a:rect l="l" t="t" r="r" b="b"/>
            <a:pathLst>
              <a:path w="5472747" h="5798938">
                <a:moveTo>
                  <a:pt x="0" y="0"/>
                </a:moveTo>
                <a:lnTo>
                  <a:pt x="5472747" y="0"/>
                </a:lnTo>
                <a:lnTo>
                  <a:pt x="5472747" y="5798938"/>
                </a:lnTo>
                <a:lnTo>
                  <a:pt x="0" y="5798938"/>
                </a:lnTo>
                <a:lnTo>
                  <a:pt x="0" y="0"/>
                </a:lnTo>
                <a:close/>
              </a:path>
            </a:pathLst>
          </a:custGeom>
          <a:blipFill>
            <a:blip r:embed="rId2"/>
            <a:stretch>
              <a:fillRect/>
            </a:stretch>
          </a:blipFill>
        </p:spPr>
        <p:txBody>
          <a:bodyPr/>
          <a:lstStyle/>
          <a:p>
            <a:endParaRPr lang="en-US"/>
          </a:p>
        </p:txBody>
      </p:sp>
      <p:sp>
        <p:nvSpPr>
          <p:cNvPr id="3" name="Freeform 3"/>
          <p:cNvSpPr/>
          <p:nvPr/>
        </p:nvSpPr>
        <p:spPr>
          <a:xfrm>
            <a:off x="1992504" y="3724340"/>
            <a:ext cx="6903497" cy="5798938"/>
          </a:xfrm>
          <a:custGeom>
            <a:avLst/>
            <a:gdLst/>
            <a:ahLst/>
            <a:cxnLst/>
            <a:rect l="l" t="t" r="r" b="b"/>
            <a:pathLst>
              <a:path w="6903497" h="5798938">
                <a:moveTo>
                  <a:pt x="0" y="0"/>
                </a:moveTo>
                <a:lnTo>
                  <a:pt x="6903497" y="0"/>
                </a:lnTo>
                <a:lnTo>
                  <a:pt x="6903497" y="5798938"/>
                </a:lnTo>
                <a:lnTo>
                  <a:pt x="0" y="579893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992504" y="620572"/>
            <a:ext cx="14225811" cy="222504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AWA Digital Devices </a:t>
            </a:r>
          </a:p>
          <a:p>
            <a:pPr algn="l">
              <a:lnSpc>
                <a:spcPts val="7979"/>
              </a:lnSpc>
            </a:pPr>
            <a:r>
              <a:rPr lang="en-US" sz="6999" b="1">
                <a:solidFill>
                  <a:srgbClr val="FFFFFF"/>
                </a:solidFill>
                <a:latin typeface="Agrandir Bold"/>
                <a:ea typeface="Agrandir Bold"/>
                <a:cs typeface="Agrandir Bold"/>
                <a:sym typeface="Agrandir Bold"/>
              </a:rPr>
              <a:t>community support</a:t>
            </a:r>
          </a:p>
        </p:txBody>
      </p:sp>
      <p:sp>
        <p:nvSpPr>
          <p:cNvPr id="5" name="TextBox 5"/>
          <p:cNvSpPr txBox="1"/>
          <p:nvPr/>
        </p:nvSpPr>
        <p:spPr>
          <a:xfrm>
            <a:off x="1992504" y="2807512"/>
            <a:ext cx="8080865" cy="49530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Starting from 14 May 2025</a:t>
            </a:r>
          </a:p>
        </p:txBody>
      </p:sp>
      <p:sp>
        <p:nvSpPr>
          <p:cNvPr id="6" name="Freeform 6"/>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B7A3"/>
        </a:solidFill>
        <a:effectLst/>
      </p:bgPr>
    </p:bg>
    <p:spTree>
      <p:nvGrpSpPr>
        <p:cNvPr id="1" name=""/>
        <p:cNvGrpSpPr/>
        <p:nvPr/>
      </p:nvGrpSpPr>
      <p:grpSpPr>
        <a:xfrm>
          <a:off x="0" y="0"/>
          <a:ext cx="0" cy="0"/>
          <a:chOff x="0" y="0"/>
          <a:chExt cx="0" cy="0"/>
        </a:xfrm>
      </p:grpSpPr>
      <p:sp>
        <p:nvSpPr>
          <p:cNvPr id="2" name="TextBox 2"/>
          <p:cNvSpPr txBox="1"/>
          <p:nvPr/>
        </p:nvSpPr>
        <p:spPr>
          <a:xfrm>
            <a:off x="10698363" y="1553216"/>
            <a:ext cx="8080865" cy="1009650"/>
          </a:xfrm>
          <a:prstGeom prst="rect">
            <a:avLst/>
          </a:prstGeom>
        </p:spPr>
        <p:txBody>
          <a:bodyPr lIns="0" tIns="0" rIns="0" bIns="0" rtlCol="0" anchor="t">
            <a:spAutoFit/>
          </a:bodyPr>
          <a:lstStyle/>
          <a:p>
            <a:pPr marL="0" lvl="0" indent="0" algn="l">
              <a:lnSpc>
                <a:spcPts val="4050"/>
              </a:lnSpc>
              <a:spcBef>
                <a:spcPct val="0"/>
              </a:spcBef>
            </a:pPr>
            <a:r>
              <a:rPr lang="en-US" sz="3000" b="1" spc="179">
                <a:solidFill>
                  <a:srgbClr val="FFFFFF"/>
                </a:solidFill>
                <a:latin typeface="Montserrat Bold"/>
                <a:ea typeface="Montserrat Bold"/>
                <a:cs typeface="Montserrat Bold"/>
                <a:sym typeface="Montserrat Bold"/>
              </a:rPr>
              <a:t>Monthly</a:t>
            </a:r>
          </a:p>
          <a:p>
            <a:pPr marL="0" lvl="0" indent="0" algn="l">
              <a:lnSpc>
                <a:spcPts val="4050"/>
              </a:lnSpc>
              <a:spcBef>
                <a:spcPct val="0"/>
              </a:spcBef>
            </a:pPr>
            <a:r>
              <a:rPr lang="en-US" sz="3000" b="1" u="none" spc="179">
                <a:solidFill>
                  <a:srgbClr val="FFFFFF"/>
                </a:solidFill>
                <a:latin typeface="Montserrat Bold"/>
                <a:ea typeface="Montserrat Bold"/>
                <a:cs typeface="Montserrat Bold"/>
                <a:sym typeface="Montserrat Bold"/>
              </a:rPr>
              <a:t>Tongxin Chinese School</a:t>
            </a:r>
          </a:p>
        </p:txBody>
      </p:sp>
      <p:sp>
        <p:nvSpPr>
          <p:cNvPr id="3" name="Freeform 3"/>
          <p:cNvSpPr/>
          <p:nvPr/>
        </p:nvSpPr>
        <p:spPr>
          <a:xfrm>
            <a:off x="1569309" y="3345264"/>
            <a:ext cx="4434777" cy="5913036"/>
          </a:xfrm>
          <a:custGeom>
            <a:avLst/>
            <a:gdLst/>
            <a:ahLst/>
            <a:cxnLst/>
            <a:rect l="l" t="t" r="r" b="b"/>
            <a:pathLst>
              <a:path w="4434777" h="5913036">
                <a:moveTo>
                  <a:pt x="0" y="0"/>
                </a:moveTo>
                <a:lnTo>
                  <a:pt x="4434777" y="0"/>
                </a:lnTo>
                <a:lnTo>
                  <a:pt x="4434777" y="5913036"/>
                </a:lnTo>
                <a:lnTo>
                  <a:pt x="0" y="5913036"/>
                </a:lnTo>
                <a:lnTo>
                  <a:pt x="0" y="0"/>
                </a:lnTo>
                <a:close/>
              </a:path>
            </a:pathLst>
          </a:custGeom>
          <a:blipFill>
            <a:blip r:embed="rId2"/>
            <a:stretch>
              <a:fillRect/>
            </a:stretch>
          </a:blipFill>
        </p:spPr>
        <p:txBody>
          <a:bodyPr/>
          <a:lstStyle/>
          <a:p>
            <a:endParaRPr lang="en-US"/>
          </a:p>
        </p:txBody>
      </p:sp>
      <p:sp>
        <p:nvSpPr>
          <p:cNvPr id="4" name="Freeform 4"/>
          <p:cNvSpPr/>
          <p:nvPr/>
        </p:nvSpPr>
        <p:spPr>
          <a:xfrm>
            <a:off x="12980235" y="3553850"/>
            <a:ext cx="4278337" cy="5704450"/>
          </a:xfrm>
          <a:custGeom>
            <a:avLst/>
            <a:gdLst/>
            <a:ahLst/>
            <a:cxnLst/>
            <a:rect l="l" t="t" r="r" b="b"/>
            <a:pathLst>
              <a:path w="4278337" h="5704450">
                <a:moveTo>
                  <a:pt x="0" y="0"/>
                </a:moveTo>
                <a:lnTo>
                  <a:pt x="4278337" y="0"/>
                </a:lnTo>
                <a:lnTo>
                  <a:pt x="4278337" y="5704450"/>
                </a:lnTo>
                <a:lnTo>
                  <a:pt x="0" y="5704450"/>
                </a:lnTo>
                <a:lnTo>
                  <a:pt x="0" y="0"/>
                </a:lnTo>
                <a:close/>
              </a:path>
            </a:pathLst>
          </a:custGeom>
          <a:blipFill>
            <a:blip r:embed="rId3"/>
            <a:stretch>
              <a:fillRect/>
            </a:stretch>
          </a:blipFill>
        </p:spPr>
        <p:txBody>
          <a:bodyPr/>
          <a:lstStyle/>
          <a:p>
            <a:endParaRPr lang="en-US"/>
          </a:p>
        </p:txBody>
      </p:sp>
      <p:sp>
        <p:nvSpPr>
          <p:cNvPr id="5" name="Freeform 5"/>
          <p:cNvSpPr/>
          <p:nvPr/>
        </p:nvSpPr>
        <p:spPr>
          <a:xfrm>
            <a:off x="7400424" y="3345264"/>
            <a:ext cx="4183473" cy="5913036"/>
          </a:xfrm>
          <a:custGeom>
            <a:avLst/>
            <a:gdLst/>
            <a:ahLst/>
            <a:cxnLst/>
            <a:rect l="l" t="t" r="r" b="b"/>
            <a:pathLst>
              <a:path w="4183473" h="5913036">
                <a:moveTo>
                  <a:pt x="0" y="0"/>
                </a:moveTo>
                <a:lnTo>
                  <a:pt x="4183473" y="0"/>
                </a:lnTo>
                <a:lnTo>
                  <a:pt x="4183473" y="5913036"/>
                </a:lnTo>
                <a:lnTo>
                  <a:pt x="0" y="5913036"/>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569309" y="1438916"/>
            <a:ext cx="14225811" cy="1215390"/>
          </a:xfrm>
          <a:prstGeom prst="rect">
            <a:avLst/>
          </a:prstGeom>
        </p:spPr>
        <p:txBody>
          <a:bodyPr lIns="0" tIns="0" rIns="0" bIns="0" rtlCol="0" anchor="t">
            <a:spAutoFit/>
          </a:bodyPr>
          <a:lstStyle/>
          <a:p>
            <a:pPr algn="l">
              <a:lnSpc>
                <a:spcPts val="7979"/>
              </a:lnSpc>
            </a:pPr>
            <a:r>
              <a:rPr lang="en-US" sz="6999" b="1">
                <a:solidFill>
                  <a:srgbClr val="FFFFFF"/>
                </a:solidFill>
                <a:latin typeface="Agrandir Bold"/>
                <a:ea typeface="Agrandir Bold"/>
                <a:cs typeface="Agrandir Bold"/>
                <a:sym typeface="Agrandir Bold"/>
              </a:rPr>
              <a:t>Digital Skills Class</a:t>
            </a:r>
          </a:p>
        </p:txBody>
      </p:sp>
      <p:sp>
        <p:nvSpPr>
          <p:cNvPr id="7" name="Freeform 7"/>
          <p:cNvSpPr/>
          <p:nvPr/>
        </p:nvSpPr>
        <p:spPr>
          <a:xfrm>
            <a:off x="16362440" y="93205"/>
            <a:ext cx="1793720" cy="1793720"/>
          </a:xfrm>
          <a:custGeom>
            <a:avLst/>
            <a:gdLst/>
            <a:ahLst/>
            <a:cxnLst/>
            <a:rect l="l" t="t" r="r" b="b"/>
            <a:pathLst>
              <a:path w="1793720" h="1793720">
                <a:moveTo>
                  <a:pt x="0" y="0"/>
                </a:moveTo>
                <a:lnTo>
                  <a:pt x="1793720" y="0"/>
                </a:lnTo>
                <a:lnTo>
                  <a:pt x="1793720" y="1793720"/>
                </a:lnTo>
                <a:lnTo>
                  <a:pt x="0" y="1793720"/>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241</Words>
  <Application>Microsoft Macintosh PowerPoint</Application>
  <PresentationFormat>Custom</PresentationFormat>
  <Paragraphs>60</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Agrandir</vt:lpstr>
      <vt:lpstr>Montserrat Bold</vt:lpstr>
      <vt:lpstr>Arial</vt:lpstr>
      <vt:lpstr>Agrandir Bold</vt:lpstr>
      <vt:lpstr>Calibri</vt:lpstr>
      <vt:lpstr>Agrandir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Vintage Insects Nature Presentation</dc:title>
  <cp:lastModifiedBy>Ping</cp:lastModifiedBy>
  <cp:revision>2</cp:revision>
  <dcterms:created xsi:type="dcterms:W3CDTF">2006-08-16T00:00:00Z</dcterms:created>
  <dcterms:modified xsi:type="dcterms:W3CDTF">2025-06-23T09:10:01Z</dcterms:modified>
  <dc:identifier>DAGrEEiUv6E</dc:identifier>
</cp:coreProperties>
</file>